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0.jpg" ContentType="image/jpeg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333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0948CB"/>
    <a:srgbClr val="0B49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27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9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7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66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d/3.0/" TargetMode="External"/><Relationship Id="rId5" Type="http://schemas.openxmlformats.org/officeDocument/2006/relationships/hyperlink" Target="https://singularityhub.com/2020/06/19/spacex-wants-to-build-floating-spaceports-for-daily-starship-launches/" TargetMode="External"/><Relationship Id="rId4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ursera.org/professional-certificates/ibm-data-science?&amp;instructors" TargetMode="External"/><Relationship Id="rId4" Type="http://schemas.openxmlformats.org/officeDocument/2006/relationships/hyperlink" Target="https://github.com/PARTH-MORI/IBM-Data-Science-Professional-Certificate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Parth mori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11/05/2022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EB9DC8-B461-F384-506E-A3313F7D1E74}"/>
              </a:ext>
            </a:extLst>
          </p:cNvPr>
          <p:cNvSpPr txBox="1"/>
          <p:nvPr/>
        </p:nvSpPr>
        <p:spPr>
          <a:xfrm>
            <a:off x="888546" y="5370898"/>
            <a:ext cx="5910373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F4F8"/>
                </a:solidFill>
              </a:rPr>
              <a:t>GitHub : https://github.com/PARTH-MORI/PARTH-MORI.git</a:t>
            </a:r>
          </a:p>
          <a:p>
            <a:endParaRPr lang="en-IN" dirty="0">
              <a:solidFill>
                <a:srgbClr val="F2F4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04BAE-BA8C-8454-39EC-A7923D0ABA04}"/>
              </a:ext>
            </a:extLst>
          </p:cNvPr>
          <p:cNvSpPr txBox="1"/>
          <p:nvPr/>
        </p:nvSpPr>
        <p:spPr>
          <a:xfrm>
            <a:off x="651640" y="1470718"/>
            <a:ext cx="11235559" cy="272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18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18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18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18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18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1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1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18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18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otherwise. </a:t>
            </a: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400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 :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18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18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None None,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1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575B8-2EFA-52FF-0326-D0FE9E3B646F}"/>
              </a:ext>
            </a:extLst>
          </p:cNvPr>
          <p:cNvSpPr txBox="1"/>
          <p:nvPr/>
        </p:nvSpPr>
        <p:spPr>
          <a:xfrm>
            <a:off x="734028" y="4574995"/>
            <a:ext cx="6096000" cy="2056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u="sng" spc="-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 URL –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u="sng" spc="-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https://github.com/PARTH-MORI/IBM-Data-Science-Professional-Certificate/blob/f2fa5e2c97640ef512b0b7c2ee9326a5c249e1e1/9.Applied%20Data%20Science%20Capstone/Week%201%20Introduction/Data%20wrangling%20.ipynb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4B01C-7054-711C-28E9-B7D86C71C72A}"/>
              </a:ext>
            </a:extLst>
          </p:cNvPr>
          <p:cNvSpPr txBox="1"/>
          <p:nvPr/>
        </p:nvSpPr>
        <p:spPr>
          <a:xfrm>
            <a:off x="770011" y="4600162"/>
            <a:ext cx="6096000" cy="1767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1800" u="sng" spc="-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 URL –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dirty="0">
                <a:latin typeface="Carlito"/>
                <a:cs typeface="Carlito"/>
              </a:rPr>
              <a:t>https://github.com/PARTH-MORI/IBM-Data-Science-Professional-Certificate/blob/f2fa5e2c97640ef512b0b7c2ee9326a5c249e1e1/9.Applied%20Data%20Science%20Capstone/Week%202%20EDA/EDA%20with%20Visualization.ipynb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3C2D7-36A4-75B9-E4F2-61F205EB33F4}"/>
              </a:ext>
            </a:extLst>
          </p:cNvPr>
          <p:cNvSpPr txBox="1"/>
          <p:nvPr/>
        </p:nvSpPr>
        <p:spPr>
          <a:xfrm>
            <a:off x="752019" y="1686410"/>
            <a:ext cx="10687961" cy="26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8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18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400" spc="-5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18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18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18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7217B-D219-402E-E2D6-0815984D7B7D}"/>
              </a:ext>
            </a:extLst>
          </p:cNvPr>
          <p:cNvSpPr txBox="1"/>
          <p:nvPr/>
        </p:nvSpPr>
        <p:spPr>
          <a:xfrm>
            <a:off x="770011" y="1546549"/>
            <a:ext cx="11022596" cy="201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US" sz="18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US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18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US" sz="18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US" sz="1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25D1D-2741-364F-2E8D-487DA8FD5477}"/>
              </a:ext>
            </a:extLst>
          </p:cNvPr>
          <p:cNvSpPr txBox="1"/>
          <p:nvPr/>
        </p:nvSpPr>
        <p:spPr>
          <a:xfrm>
            <a:off x="770011" y="4021977"/>
            <a:ext cx="6096000" cy="1767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arlito"/>
                <a:cs typeface="Carlito"/>
              </a:rPr>
              <a:t>GITHUB URL –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dirty="0">
                <a:latin typeface="Carlito"/>
                <a:cs typeface="Carlito"/>
              </a:rPr>
              <a:t>https://github.com/PARTH-MORI/IBM-Data-Science-Professional-Certificate/blob/f2fa5e2c97640ef512b0b7c2ee9326a5c249e1e1/9.Applied%20Data%20Science%20Capstone/Week%202%20EDA/EDA%20with%20SQL.ipynb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82E8A-6E6E-5F5A-A308-CCC365C629C3}"/>
              </a:ext>
            </a:extLst>
          </p:cNvPr>
          <p:cNvSpPr txBox="1"/>
          <p:nvPr/>
        </p:nvSpPr>
        <p:spPr>
          <a:xfrm>
            <a:off x="770011" y="1604820"/>
            <a:ext cx="10515600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18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18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US" sz="18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B1F06-97FE-33F0-3218-1C01015707EC}"/>
              </a:ext>
            </a:extLst>
          </p:cNvPr>
          <p:cNvSpPr txBox="1"/>
          <p:nvPr/>
        </p:nvSpPr>
        <p:spPr>
          <a:xfrm>
            <a:off x="770011" y="3548492"/>
            <a:ext cx="6096000" cy="2044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arlito"/>
                <a:cs typeface="Carlito"/>
              </a:rPr>
              <a:t>GITHUB URL –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dirty="0">
                <a:latin typeface="Carlito"/>
                <a:cs typeface="Carlito"/>
              </a:rPr>
              <a:t>https://github.com/PARTH-MORI/IBM-Data-Science-Professional-Certificate/blob/f2fa5e2c97640ef512b0b7c2ee9326a5c249e1e1/9.Applied%20Data%20Science%20Capstone/Week%203%20Interactive%20Visual%20Analytics%20and%20Dashboard/Interactive%20Visual%20Analytics%20with%20Folium.ipynb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8574-202C-3E28-5639-52132DB241B9}"/>
              </a:ext>
            </a:extLst>
          </p:cNvPr>
          <p:cNvSpPr txBox="1"/>
          <p:nvPr/>
        </p:nvSpPr>
        <p:spPr>
          <a:xfrm>
            <a:off x="770010" y="1416370"/>
            <a:ext cx="10687961" cy="274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US" sz="18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US" sz="18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18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US" sz="18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US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18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US" sz="18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9C428-1EAA-B42A-29CD-474B74C15ED6}"/>
              </a:ext>
            </a:extLst>
          </p:cNvPr>
          <p:cNvSpPr txBox="1"/>
          <p:nvPr/>
        </p:nvSpPr>
        <p:spPr>
          <a:xfrm>
            <a:off x="770010" y="4535421"/>
            <a:ext cx="7018155" cy="1490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u="sng" spc="-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</a:t>
            </a:r>
            <a:r>
              <a:rPr lang="en-IN" u="sng" spc="-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ITHUB URL –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dirty="0">
                <a:latin typeface="Carlito"/>
                <a:cs typeface="Carlito"/>
              </a:rPr>
              <a:t>https://github.com/PARTH-MORI/IBM-Data-Science-Professional-Certificate/blob/2bedb66135b8f5f51a9f949582a9d823d065258d/9.Applied%20Data%20Science%20Capstone/Week%203%20Interactive%20Visual%20Analytics%20and%20Dashboard/spacex_dash_app.py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30387349-54F5-5BD9-0E0A-79E6AEAF6E1B}"/>
              </a:ext>
            </a:extLst>
          </p:cNvPr>
          <p:cNvGrpSpPr/>
          <p:nvPr/>
        </p:nvGrpSpPr>
        <p:grpSpPr>
          <a:xfrm>
            <a:off x="203019" y="1454834"/>
            <a:ext cx="1938655" cy="1728470"/>
            <a:chOff x="3822191" y="1933955"/>
            <a:chExt cx="1938655" cy="172847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5D610995-93E4-E171-1663-D73FFD7AEC79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BB27CF3B-FD8B-2FFA-65FC-92B8FB13E624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B666BDA-FA78-7AF2-2438-5A019EE3F4BC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74261FC1-0DD7-F474-47F4-347CE161A491}"/>
              </a:ext>
            </a:extLst>
          </p:cNvPr>
          <p:cNvSpPr txBox="1"/>
          <p:nvPr/>
        </p:nvSpPr>
        <p:spPr>
          <a:xfrm>
            <a:off x="379549" y="1740839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F269495-F9F6-C1F0-A5D0-8890844D8F92}"/>
              </a:ext>
            </a:extLst>
          </p:cNvPr>
          <p:cNvSpPr txBox="1"/>
          <p:nvPr/>
        </p:nvSpPr>
        <p:spPr>
          <a:xfrm>
            <a:off x="298778" y="1977059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C40B0EF5-B4CD-45B2-5CCE-0455B867B615}"/>
              </a:ext>
            </a:extLst>
          </p:cNvPr>
          <p:cNvGrpSpPr/>
          <p:nvPr/>
        </p:nvGrpSpPr>
        <p:grpSpPr>
          <a:xfrm>
            <a:off x="203019" y="2896538"/>
            <a:ext cx="1938655" cy="1729739"/>
            <a:chOff x="3822191" y="3375659"/>
            <a:chExt cx="1938655" cy="1729739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B5D6B98E-B766-BE1C-DADD-70A97FAC9C7F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8B93DEEC-D39C-1FDC-51CB-728EBE667E5B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0B08F901-068B-64CC-E7E4-FDA196D6F7DA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F49F6731-2D61-3880-62A6-8B0FCBB444D8}"/>
              </a:ext>
            </a:extLst>
          </p:cNvPr>
          <p:cNvSpPr txBox="1"/>
          <p:nvPr/>
        </p:nvSpPr>
        <p:spPr>
          <a:xfrm>
            <a:off x="391742" y="3065194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21238F1-8489-9DDC-3198-ECD9D847828F}"/>
              </a:ext>
            </a:extLst>
          </p:cNvPr>
          <p:cNvSpPr txBox="1"/>
          <p:nvPr/>
        </p:nvSpPr>
        <p:spPr>
          <a:xfrm>
            <a:off x="525854" y="3301161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D9D1C50-1BAC-2B16-3B60-14FC119D9541}"/>
              </a:ext>
            </a:extLst>
          </p:cNvPr>
          <p:cNvSpPr txBox="1"/>
          <p:nvPr/>
        </p:nvSpPr>
        <p:spPr>
          <a:xfrm>
            <a:off x="478610" y="3538905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6B019493-DD1D-8A44-D1FF-E388D14FAE3F}"/>
              </a:ext>
            </a:extLst>
          </p:cNvPr>
          <p:cNvGrpSpPr/>
          <p:nvPr/>
        </p:nvGrpSpPr>
        <p:grpSpPr>
          <a:xfrm>
            <a:off x="203019" y="4339767"/>
            <a:ext cx="2950845" cy="1169035"/>
            <a:chOff x="3822191" y="4818888"/>
            <a:chExt cx="2950845" cy="1169035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9ACBFE05-02E5-7B24-2FD5-9C939806EDD2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86A05B7D-C2CB-DAE3-7EBB-AB1819C77011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6456B949-43E5-3A2A-8449-C955359DD257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3C092F4D-33C9-23CC-E071-7019902EFA98}"/>
              </a:ext>
            </a:extLst>
          </p:cNvPr>
          <p:cNvSpPr txBox="1"/>
          <p:nvPr/>
        </p:nvSpPr>
        <p:spPr>
          <a:xfrm>
            <a:off x="484706" y="4625720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D61A731-93EF-4308-8C1A-3A5A056F8352}"/>
              </a:ext>
            </a:extLst>
          </p:cNvPr>
          <p:cNvSpPr txBox="1"/>
          <p:nvPr/>
        </p:nvSpPr>
        <p:spPr>
          <a:xfrm>
            <a:off x="964766" y="4862626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DEEC7207-DBC0-8140-7DC9-53944D0C74F6}"/>
              </a:ext>
            </a:extLst>
          </p:cNvPr>
          <p:cNvGrpSpPr/>
          <p:nvPr/>
        </p:nvGrpSpPr>
        <p:grpSpPr>
          <a:xfrm>
            <a:off x="2761816" y="3193719"/>
            <a:ext cx="1938655" cy="2315210"/>
            <a:chOff x="6380988" y="3672840"/>
            <a:chExt cx="1938655" cy="2315210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1587B136-8DCC-323E-01AF-699849873787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C50A80EA-FCA0-B7C9-FF38-5CD85217E823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9B38941F-B447-3776-1DDC-70C1AA689AF1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E251D8E6-7F61-C11C-678A-E5D2D048C16D}"/>
              </a:ext>
            </a:extLst>
          </p:cNvPr>
          <p:cNvSpPr txBox="1"/>
          <p:nvPr/>
        </p:nvSpPr>
        <p:spPr>
          <a:xfrm>
            <a:off x="3116654" y="4507788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021C74E9-5468-5333-48D5-A9348CD56A5E}"/>
              </a:ext>
            </a:extLst>
          </p:cNvPr>
          <p:cNvSpPr txBox="1"/>
          <p:nvPr/>
        </p:nvSpPr>
        <p:spPr>
          <a:xfrm>
            <a:off x="2866718" y="4737912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1" name="object 30">
            <a:extLst>
              <a:ext uri="{FF2B5EF4-FFF2-40B4-BE49-F238E27FC236}">
                <a16:creationId xmlns:a16="http://schemas.microsoft.com/office/drawing/2014/main" id="{FEC4C494-4E9B-E3A0-34CE-B1C135F5D5F6}"/>
              </a:ext>
            </a:extLst>
          </p:cNvPr>
          <p:cNvGrpSpPr/>
          <p:nvPr/>
        </p:nvGrpSpPr>
        <p:grpSpPr>
          <a:xfrm>
            <a:off x="2761816" y="1750490"/>
            <a:ext cx="1938655" cy="2316480"/>
            <a:chOff x="6380988" y="2229611"/>
            <a:chExt cx="1938655" cy="2316480"/>
          </a:xfrm>
        </p:grpSpPr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19CEC63A-30E8-BF71-B4D2-D2417599EA46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D51A7083-DE46-49E4-304B-528D7DBF56E2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ABC17D27-81E7-B46C-726C-AE50AD305D98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4">
            <a:extLst>
              <a:ext uri="{FF2B5EF4-FFF2-40B4-BE49-F238E27FC236}">
                <a16:creationId xmlns:a16="http://schemas.microsoft.com/office/drawing/2014/main" id="{E4B7965F-AFAC-8993-9731-EFC25C8483F6}"/>
              </a:ext>
            </a:extLst>
          </p:cNvPr>
          <p:cNvSpPr txBox="1"/>
          <p:nvPr/>
        </p:nvSpPr>
        <p:spPr>
          <a:xfrm>
            <a:off x="2927423" y="2946323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9B5D983B-7EAF-7A95-67FC-E3D1DB7BC8D7}"/>
              </a:ext>
            </a:extLst>
          </p:cNvPr>
          <p:cNvSpPr txBox="1"/>
          <p:nvPr/>
        </p:nvSpPr>
        <p:spPr>
          <a:xfrm>
            <a:off x="2983811" y="3181907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23FAB8D-914F-0F44-D062-1D8BC77C2C1F}"/>
              </a:ext>
            </a:extLst>
          </p:cNvPr>
          <p:cNvSpPr txBox="1"/>
          <p:nvPr/>
        </p:nvSpPr>
        <p:spPr>
          <a:xfrm>
            <a:off x="2916756" y="3420287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C415BBCE-6257-5D12-E7D8-96D92D8911D3}"/>
              </a:ext>
            </a:extLst>
          </p:cNvPr>
          <p:cNvSpPr txBox="1"/>
          <p:nvPr/>
        </p:nvSpPr>
        <p:spPr>
          <a:xfrm>
            <a:off x="3176089" y="3656506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9" name="object 38">
            <a:extLst>
              <a:ext uri="{FF2B5EF4-FFF2-40B4-BE49-F238E27FC236}">
                <a16:creationId xmlns:a16="http://schemas.microsoft.com/office/drawing/2014/main" id="{F2DCF0CF-D1AA-033E-258C-D581CB7BE457}"/>
              </a:ext>
            </a:extLst>
          </p:cNvPr>
          <p:cNvGrpSpPr/>
          <p:nvPr/>
        </p:nvGrpSpPr>
        <p:grpSpPr>
          <a:xfrm>
            <a:off x="2761816" y="1454834"/>
            <a:ext cx="2950845" cy="1169035"/>
            <a:chOff x="6380988" y="1933955"/>
            <a:chExt cx="2950845" cy="1169035"/>
          </a:xfrm>
        </p:grpSpPr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37DF9BFE-C070-4CA3-358D-B872C37B84F1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C2733133-B312-AB69-22BB-3D1E6798DE13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C7509EF0-7837-36EB-2A4E-C2B8E9C0CDB1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2">
            <a:extLst>
              <a:ext uri="{FF2B5EF4-FFF2-40B4-BE49-F238E27FC236}">
                <a16:creationId xmlns:a16="http://schemas.microsoft.com/office/drawing/2014/main" id="{5D60AE5A-032C-D45C-8343-B23C8C2848BC}"/>
              </a:ext>
            </a:extLst>
          </p:cNvPr>
          <p:cNvSpPr txBox="1"/>
          <p:nvPr/>
        </p:nvSpPr>
        <p:spPr>
          <a:xfrm>
            <a:off x="2994734" y="1740839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FECB3243-7690-9A09-44AC-A6A6943E7322}"/>
              </a:ext>
            </a:extLst>
          </p:cNvPr>
          <p:cNvSpPr txBox="1"/>
          <p:nvPr/>
        </p:nvSpPr>
        <p:spPr>
          <a:xfrm>
            <a:off x="3186758" y="1977059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5" name="object 44">
            <a:extLst>
              <a:ext uri="{FF2B5EF4-FFF2-40B4-BE49-F238E27FC236}">
                <a16:creationId xmlns:a16="http://schemas.microsoft.com/office/drawing/2014/main" id="{B205200F-8CBE-9F1E-2525-9E829F957F91}"/>
              </a:ext>
            </a:extLst>
          </p:cNvPr>
          <p:cNvGrpSpPr/>
          <p:nvPr/>
        </p:nvGrpSpPr>
        <p:grpSpPr>
          <a:xfrm>
            <a:off x="5319087" y="1454834"/>
            <a:ext cx="1938655" cy="1728470"/>
            <a:chOff x="8938259" y="1933955"/>
            <a:chExt cx="1938655" cy="1728470"/>
          </a:xfrm>
        </p:grpSpPr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33972F45-5382-EB08-34CA-16962F65B661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0254E9BB-F5C1-BB30-F569-D4CC3B6D1D00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A7D41CDF-4066-3E83-11B7-2D7AC84D8B44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8">
            <a:extLst>
              <a:ext uri="{FF2B5EF4-FFF2-40B4-BE49-F238E27FC236}">
                <a16:creationId xmlns:a16="http://schemas.microsoft.com/office/drawing/2014/main" id="{6BBE0B77-C0AF-0468-12CA-6DB3EBC1A2AC}"/>
              </a:ext>
            </a:extLst>
          </p:cNvPr>
          <p:cNvSpPr txBox="1"/>
          <p:nvPr/>
        </p:nvSpPr>
        <p:spPr>
          <a:xfrm>
            <a:off x="5521525" y="1740839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A9DB7031-3485-84B9-94C4-421DFDF2E9BA}"/>
              </a:ext>
            </a:extLst>
          </p:cNvPr>
          <p:cNvSpPr txBox="1"/>
          <p:nvPr/>
        </p:nvSpPr>
        <p:spPr>
          <a:xfrm>
            <a:off x="5680021" y="1977059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1" name="object 50">
            <a:extLst>
              <a:ext uri="{FF2B5EF4-FFF2-40B4-BE49-F238E27FC236}">
                <a16:creationId xmlns:a16="http://schemas.microsoft.com/office/drawing/2014/main" id="{2067BBAA-37A0-7E53-1B5A-785AC15D742E}"/>
              </a:ext>
            </a:extLst>
          </p:cNvPr>
          <p:cNvGrpSpPr/>
          <p:nvPr/>
        </p:nvGrpSpPr>
        <p:grpSpPr>
          <a:xfrm>
            <a:off x="5319087" y="2896538"/>
            <a:ext cx="1938655" cy="1170305"/>
            <a:chOff x="8938259" y="3375659"/>
            <a:chExt cx="1938655" cy="1170305"/>
          </a:xfrm>
        </p:grpSpPr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EE26F5CF-4380-CC26-674D-E48A7858855D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92762AEB-37C1-DCED-9E97-BC06C213DFAD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3">
            <a:extLst>
              <a:ext uri="{FF2B5EF4-FFF2-40B4-BE49-F238E27FC236}">
                <a16:creationId xmlns:a16="http://schemas.microsoft.com/office/drawing/2014/main" id="{B0CA5641-AC12-F9F4-315D-CB1E07A77CC1}"/>
              </a:ext>
            </a:extLst>
          </p:cNvPr>
          <p:cNvSpPr txBox="1"/>
          <p:nvPr/>
        </p:nvSpPr>
        <p:spPr>
          <a:xfrm>
            <a:off x="5436182" y="3177336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42D5CB-5B9A-4338-7502-3CA38793A7AE}"/>
              </a:ext>
            </a:extLst>
          </p:cNvPr>
          <p:cNvSpPr txBox="1"/>
          <p:nvPr/>
        </p:nvSpPr>
        <p:spPr>
          <a:xfrm>
            <a:off x="5521525" y="4430998"/>
            <a:ext cx="5278231" cy="2049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u="sng" spc="-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</a:t>
            </a:r>
            <a:r>
              <a:rPr lang="en-IN" u="sng" spc="-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ITHUB URL –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dirty="0">
                <a:latin typeface="Carlito"/>
                <a:cs typeface="Carlito"/>
              </a:rPr>
              <a:t>https://github.com/PARTH-MORI/IBM-Data-Science-Professional-Certificate/blob/2bedb66135b8f5f51a9f949582a9d823d065258d/9.Applied%20Data%20Science%20Capstone/Week%204%20Predictive%20Analysis%20(Classification)/Machine%20Learning%20Prediction.ipynb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ED052-6085-55AB-D31D-912EB2A6A1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825219"/>
            <a:ext cx="6714298" cy="3776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3B2A9B-9BFC-5DB6-BAAE-4CC367448E91}"/>
              </a:ext>
            </a:extLst>
          </p:cNvPr>
          <p:cNvSpPr txBox="1"/>
          <p:nvPr/>
        </p:nvSpPr>
        <p:spPr>
          <a:xfrm>
            <a:off x="8019393" y="2738092"/>
            <a:ext cx="38695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This is </a:t>
            </a:r>
            <a:r>
              <a:rPr lang="en-US" sz="1800" dirty="0">
                <a:latin typeface="Carlito"/>
                <a:cs typeface="Carlito"/>
              </a:rPr>
              <a:t>a </a:t>
            </a:r>
            <a:r>
              <a:rPr lang="en-US" sz="1800" spc="-20" dirty="0">
                <a:latin typeface="Carlito"/>
                <a:cs typeface="Carlito"/>
              </a:rPr>
              <a:t>preview </a:t>
            </a:r>
            <a:r>
              <a:rPr lang="en-US" sz="1800" spc="-5" dirty="0">
                <a:latin typeface="Carlito"/>
                <a:cs typeface="Carlito"/>
              </a:rPr>
              <a:t>of </a:t>
            </a:r>
            <a:r>
              <a:rPr lang="en-US" sz="1800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Plotly dashboard.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following </a:t>
            </a:r>
            <a:r>
              <a:rPr lang="en-US" sz="1800" spc="-5" dirty="0">
                <a:latin typeface="Carlito"/>
                <a:cs typeface="Carlito"/>
              </a:rPr>
              <a:t>sides will show </a:t>
            </a:r>
            <a:r>
              <a:rPr lang="en-US" sz="1800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results </a:t>
            </a:r>
            <a:r>
              <a:rPr lang="en-US" sz="1800" spc="-5" dirty="0">
                <a:latin typeface="Carlito"/>
                <a:cs typeface="Carlito"/>
              </a:rPr>
              <a:t>of </a:t>
            </a:r>
            <a:r>
              <a:rPr lang="en-US" sz="1800" spc="-20" dirty="0">
                <a:latin typeface="Carlito"/>
                <a:cs typeface="Carlito"/>
              </a:rPr>
              <a:t>EDA </a:t>
            </a:r>
            <a:r>
              <a:rPr lang="en-US" sz="1800" spc="-5" dirty="0">
                <a:latin typeface="Carlito"/>
                <a:cs typeface="Carlito"/>
              </a:rPr>
              <a:t>with  </a:t>
            </a:r>
            <a:r>
              <a:rPr lang="en-US" sz="1800" spc="-20" dirty="0">
                <a:latin typeface="Carlito"/>
                <a:cs typeface="Carlito"/>
              </a:rPr>
              <a:t>visualization, EDA </a:t>
            </a:r>
            <a:r>
              <a:rPr lang="en-US" sz="1800" spc="-5" dirty="0">
                <a:latin typeface="Carlito"/>
                <a:cs typeface="Carlito"/>
              </a:rPr>
              <a:t>with </a:t>
            </a:r>
            <a:r>
              <a:rPr lang="en-US" sz="1800" dirty="0">
                <a:latin typeface="Carlito"/>
                <a:cs typeface="Carlito"/>
              </a:rPr>
              <a:t>SQL, </a:t>
            </a:r>
            <a:r>
              <a:rPr lang="en-US" sz="1800" spc="-25" dirty="0">
                <a:latin typeface="Carlito"/>
                <a:cs typeface="Carlito"/>
              </a:rPr>
              <a:t>Interactive </a:t>
            </a:r>
            <a:r>
              <a:rPr lang="en-US" sz="1800" dirty="0">
                <a:latin typeface="Carlito"/>
                <a:cs typeface="Carlito"/>
              </a:rPr>
              <a:t>Map </a:t>
            </a:r>
            <a:r>
              <a:rPr lang="en-US" sz="1800" spc="-5" dirty="0">
                <a:latin typeface="Carlito"/>
                <a:cs typeface="Carlito"/>
              </a:rPr>
              <a:t>with </a:t>
            </a:r>
            <a:r>
              <a:rPr lang="en-US" sz="1800" spc="-20" dirty="0">
                <a:latin typeface="Carlito"/>
                <a:cs typeface="Carlito"/>
              </a:rPr>
              <a:t>Folium, </a:t>
            </a:r>
            <a:r>
              <a:rPr lang="en-US" sz="1800" dirty="0">
                <a:latin typeface="Carlito"/>
                <a:cs typeface="Carlito"/>
              </a:rPr>
              <a:t>and </a:t>
            </a:r>
            <a:r>
              <a:rPr lang="en-US" sz="1800" spc="-10" dirty="0">
                <a:latin typeface="Carlito"/>
                <a:cs typeface="Carlito"/>
              </a:rPr>
              <a:t>finally </a:t>
            </a:r>
            <a:r>
              <a:rPr lang="en-US" sz="1800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results </a:t>
            </a:r>
            <a:r>
              <a:rPr lang="en-US" sz="1800" spc="-5" dirty="0">
                <a:latin typeface="Carlito"/>
                <a:cs typeface="Carlito"/>
              </a:rPr>
              <a:t>of our </a:t>
            </a:r>
            <a:r>
              <a:rPr lang="en-US" sz="1800" dirty="0">
                <a:latin typeface="Carlito"/>
                <a:cs typeface="Carlito"/>
              </a:rPr>
              <a:t>model </a:t>
            </a:r>
            <a:r>
              <a:rPr lang="en-US" sz="1800" spc="-5" dirty="0">
                <a:latin typeface="Carlito"/>
                <a:cs typeface="Carlito"/>
              </a:rPr>
              <a:t>with  </a:t>
            </a:r>
            <a:r>
              <a:rPr lang="en-US" sz="1800" dirty="0">
                <a:latin typeface="Carlito"/>
                <a:cs typeface="Carlito"/>
              </a:rPr>
              <a:t>about 83%</a:t>
            </a:r>
            <a:r>
              <a:rPr lang="en-US" sz="1800" spc="-5" dirty="0">
                <a:latin typeface="Carlito"/>
                <a:cs typeface="Carlito"/>
              </a:rPr>
              <a:t> </a:t>
            </a:r>
            <a:r>
              <a:rPr lang="en-US" sz="1800" spc="-45" dirty="0">
                <a:latin typeface="Carlito"/>
                <a:cs typeface="Carlito"/>
              </a:rPr>
              <a:t>accuracy.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CB64B-4C0E-86E8-A41C-69834F166DFE}"/>
              </a:ext>
            </a:extLst>
          </p:cNvPr>
          <p:cNvSpPr txBox="1"/>
          <p:nvPr/>
        </p:nvSpPr>
        <p:spPr>
          <a:xfrm>
            <a:off x="493986" y="678008"/>
            <a:ext cx="9480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EDA with visualization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Exploratory data analysis with seaborn plots</a:t>
            </a:r>
            <a:endParaRPr lang="en-IN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391E043-DE1B-87DA-ED19-71AE3849E872}"/>
              </a:ext>
            </a:extLst>
          </p:cNvPr>
          <p:cNvSpPr/>
          <p:nvPr/>
        </p:nvSpPr>
        <p:spPr>
          <a:xfrm>
            <a:off x="39623" y="1593263"/>
            <a:ext cx="11742474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58BF0-F591-62FB-81E9-0F8BBBBB0E56}"/>
              </a:ext>
            </a:extLst>
          </p:cNvPr>
          <p:cNvSpPr txBox="1"/>
          <p:nvPr/>
        </p:nvSpPr>
        <p:spPr>
          <a:xfrm>
            <a:off x="651641" y="4223793"/>
            <a:ext cx="852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20" dirty="0">
                <a:latin typeface="Carlito"/>
                <a:cs typeface="Carlito"/>
              </a:rPr>
              <a:t>Green indicates successful </a:t>
            </a:r>
            <a:r>
              <a:rPr lang="en-US" sz="1800" spc="-10" dirty="0">
                <a:latin typeface="Carlito"/>
                <a:cs typeface="Carlito"/>
              </a:rPr>
              <a:t>launch; </a:t>
            </a:r>
            <a:r>
              <a:rPr lang="en-US" sz="1800" spc="-15" dirty="0">
                <a:latin typeface="Carlito"/>
                <a:cs typeface="Carlito"/>
              </a:rPr>
              <a:t>Purple </a:t>
            </a:r>
            <a:r>
              <a:rPr lang="en-US" sz="1800" spc="-20" dirty="0">
                <a:latin typeface="Carlito"/>
                <a:cs typeface="Carlito"/>
              </a:rPr>
              <a:t>indicates unsuccessful</a:t>
            </a:r>
            <a:r>
              <a:rPr lang="en-US" sz="1800" spc="18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launch.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71C0B-023E-80A8-756A-114BECFDD374}"/>
              </a:ext>
            </a:extLst>
          </p:cNvPr>
          <p:cNvSpPr txBox="1"/>
          <p:nvPr/>
        </p:nvSpPr>
        <p:spPr>
          <a:xfrm>
            <a:off x="734028" y="4734038"/>
            <a:ext cx="10723944" cy="10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z="1800" spc="-20" dirty="0">
                <a:latin typeface="Carlito"/>
                <a:cs typeface="Carlito"/>
              </a:rPr>
              <a:t>Graphic </a:t>
            </a:r>
            <a:r>
              <a:rPr lang="en-US" sz="1800" spc="-10" dirty="0">
                <a:latin typeface="Carlito"/>
                <a:cs typeface="Carlito"/>
              </a:rPr>
              <a:t>suggests </a:t>
            </a:r>
            <a:r>
              <a:rPr lang="en-US" sz="1800" spc="-5" dirty="0">
                <a:latin typeface="Carlito"/>
                <a:cs typeface="Carlito"/>
              </a:rPr>
              <a:t>an </a:t>
            </a:r>
            <a:r>
              <a:rPr lang="en-US" sz="1800" spc="-20" dirty="0">
                <a:latin typeface="Carlito"/>
                <a:cs typeface="Carlito"/>
              </a:rPr>
              <a:t>increase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40" dirty="0">
                <a:latin typeface="Carlito"/>
                <a:cs typeface="Carlito"/>
              </a:rPr>
              <a:t>rate </a:t>
            </a:r>
            <a:r>
              <a:rPr lang="en-US" sz="1800" spc="-20" dirty="0">
                <a:latin typeface="Carlito"/>
                <a:cs typeface="Carlito"/>
              </a:rPr>
              <a:t>over </a:t>
            </a:r>
            <a:r>
              <a:rPr lang="en-US" sz="1800" spc="-5" dirty="0">
                <a:latin typeface="Carlito"/>
                <a:cs typeface="Carlito"/>
              </a:rPr>
              <a:t>time </a:t>
            </a:r>
            <a:r>
              <a:rPr lang="en-US" sz="1800" spc="-20" dirty="0">
                <a:latin typeface="Carlito"/>
                <a:cs typeface="Carlito"/>
              </a:rPr>
              <a:t>(indicated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10" dirty="0">
                <a:latin typeface="Carlito"/>
                <a:cs typeface="Carlito"/>
              </a:rPr>
              <a:t>Flight </a:t>
            </a:r>
            <a:r>
              <a:rPr lang="en-US" sz="1800" spc="-5" dirty="0">
                <a:latin typeface="Carlito"/>
                <a:cs typeface="Carlito"/>
              </a:rPr>
              <a:t>Number).  </a:t>
            </a:r>
            <a:r>
              <a:rPr lang="en-US" sz="1800" spc="-25" dirty="0">
                <a:latin typeface="Carlito"/>
                <a:cs typeface="Carlito"/>
              </a:rPr>
              <a:t>Likely </a:t>
            </a:r>
            <a:r>
              <a:rPr lang="en-US" sz="1800" spc="-5" dirty="0">
                <a:latin typeface="Carlito"/>
                <a:cs typeface="Carlito"/>
              </a:rPr>
              <a:t>a big </a:t>
            </a:r>
            <a:r>
              <a:rPr lang="en-US" sz="1800" spc="-25" dirty="0">
                <a:latin typeface="Carlito"/>
                <a:cs typeface="Carlito"/>
              </a:rPr>
              <a:t>breakthrough </a:t>
            </a:r>
            <a:r>
              <a:rPr lang="en-US" sz="1800" spc="-20" dirty="0">
                <a:latin typeface="Carlito"/>
                <a:cs typeface="Carlito"/>
              </a:rPr>
              <a:t>around </a:t>
            </a:r>
            <a:r>
              <a:rPr lang="en-US" sz="1800" spc="-10" dirty="0">
                <a:latin typeface="Carlito"/>
                <a:cs typeface="Carlito"/>
              </a:rPr>
              <a:t>flight </a:t>
            </a:r>
            <a:r>
              <a:rPr lang="en-US" sz="1800" spc="-15" dirty="0">
                <a:latin typeface="Carlito"/>
                <a:cs typeface="Carlito"/>
              </a:rPr>
              <a:t>20 </a:t>
            </a:r>
            <a:r>
              <a:rPr lang="en-US" sz="1800" spc="-5" dirty="0">
                <a:latin typeface="Carlito"/>
                <a:cs typeface="Carlito"/>
              </a:rPr>
              <a:t>which </a:t>
            </a:r>
            <a:r>
              <a:rPr lang="en-US" sz="1800" spc="-15" dirty="0">
                <a:latin typeface="Carlito"/>
                <a:cs typeface="Carlito"/>
              </a:rPr>
              <a:t>significantly </a:t>
            </a:r>
            <a:r>
              <a:rPr lang="en-US" sz="1800" spc="-20" dirty="0">
                <a:latin typeface="Carlito"/>
                <a:cs typeface="Carlito"/>
              </a:rPr>
              <a:t>increased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25" dirty="0">
                <a:latin typeface="Carlito"/>
                <a:cs typeface="Carlito"/>
              </a:rPr>
              <a:t>rate.  </a:t>
            </a:r>
            <a:r>
              <a:rPr lang="en-US" sz="1800" spc="-20" dirty="0">
                <a:latin typeface="Carlito"/>
                <a:cs typeface="Carlito"/>
              </a:rPr>
              <a:t>CCAFS appears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5" dirty="0">
                <a:latin typeface="Carlito"/>
                <a:cs typeface="Carlito"/>
              </a:rPr>
              <a:t>be the main </a:t>
            </a:r>
            <a:r>
              <a:rPr lang="en-US" sz="1800" spc="-10" dirty="0">
                <a:latin typeface="Carlito"/>
                <a:cs typeface="Carlito"/>
              </a:rPr>
              <a:t>launch </a:t>
            </a:r>
            <a:r>
              <a:rPr lang="en-US" sz="1800" spc="-15" dirty="0">
                <a:latin typeface="Carlito"/>
                <a:cs typeface="Carlito"/>
              </a:rPr>
              <a:t>site </a:t>
            </a:r>
            <a:r>
              <a:rPr lang="en-US" sz="1800" spc="-5" dirty="0">
                <a:latin typeface="Carlito"/>
                <a:cs typeface="Carlito"/>
              </a:rPr>
              <a:t>as it has the </a:t>
            </a:r>
            <a:r>
              <a:rPr lang="en-US" sz="1800" spc="-20" dirty="0">
                <a:latin typeface="Carlito"/>
                <a:cs typeface="Carlito"/>
              </a:rPr>
              <a:t>most</a:t>
            </a:r>
            <a:r>
              <a:rPr lang="en-US" sz="1800" spc="-90" dirty="0">
                <a:latin typeface="Carlito"/>
                <a:cs typeface="Carlito"/>
              </a:rPr>
              <a:t> </a:t>
            </a:r>
            <a:r>
              <a:rPr lang="en-US" sz="1800" spc="-20" dirty="0">
                <a:latin typeface="Carlito"/>
                <a:cs typeface="Carlito"/>
              </a:rPr>
              <a:t>volume.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7A5078F-02F1-880B-1712-37BB66D4F093}"/>
              </a:ext>
            </a:extLst>
          </p:cNvPr>
          <p:cNvSpPr/>
          <p:nvPr/>
        </p:nvSpPr>
        <p:spPr>
          <a:xfrm>
            <a:off x="-22469" y="1667464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36CD1-2ADF-899B-E724-38BA3BB1428B}"/>
              </a:ext>
            </a:extLst>
          </p:cNvPr>
          <p:cNvSpPr txBox="1"/>
          <p:nvPr/>
        </p:nvSpPr>
        <p:spPr>
          <a:xfrm>
            <a:off x="551791" y="4315798"/>
            <a:ext cx="8003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20" dirty="0">
                <a:latin typeface="Carlito"/>
                <a:cs typeface="Carlito"/>
              </a:rPr>
              <a:t>Green indicates successful </a:t>
            </a:r>
            <a:r>
              <a:rPr lang="en-US" sz="1800" spc="-10" dirty="0">
                <a:latin typeface="Carlito"/>
                <a:cs typeface="Carlito"/>
              </a:rPr>
              <a:t>launch; </a:t>
            </a:r>
            <a:r>
              <a:rPr lang="en-US" sz="1800" spc="-15" dirty="0">
                <a:latin typeface="Carlito"/>
                <a:cs typeface="Carlito"/>
              </a:rPr>
              <a:t>Purple </a:t>
            </a:r>
            <a:r>
              <a:rPr lang="en-US" sz="1800" spc="-20" dirty="0">
                <a:latin typeface="Carlito"/>
                <a:cs typeface="Carlito"/>
              </a:rPr>
              <a:t>indicates unsuccessful</a:t>
            </a:r>
            <a:r>
              <a:rPr lang="en-US" sz="1800" spc="185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launch.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C5B20-831D-0954-41EF-523B104A4472}"/>
              </a:ext>
            </a:extLst>
          </p:cNvPr>
          <p:cNvSpPr txBox="1"/>
          <p:nvPr/>
        </p:nvSpPr>
        <p:spPr>
          <a:xfrm>
            <a:off x="551791" y="4980253"/>
            <a:ext cx="11062138" cy="40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lang="en-US" sz="1800" spc="-25" dirty="0">
                <a:latin typeface="Carlito"/>
                <a:cs typeface="Carlito"/>
              </a:rPr>
              <a:t>Payload </a:t>
            </a:r>
            <a:r>
              <a:rPr lang="en-US" sz="1800" spc="-5" dirty="0">
                <a:latin typeface="Carlito"/>
                <a:cs typeface="Carlito"/>
              </a:rPr>
              <a:t>mass </a:t>
            </a:r>
            <a:r>
              <a:rPr lang="en-US" sz="1800" spc="-20" dirty="0">
                <a:latin typeface="Carlito"/>
                <a:cs typeface="Carlito"/>
              </a:rPr>
              <a:t>appears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0" dirty="0">
                <a:latin typeface="Carlito"/>
                <a:cs typeface="Carlito"/>
              </a:rPr>
              <a:t>fall mostly between </a:t>
            </a:r>
            <a:r>
              <a:rPr lang="en-US" sz="1800" spc="-10" dirty="0">
                <a:latin typeface="Carlito"/>
                <a:cs typeface="Carlito"/>
              </a:rPr>
              <a:t>0-6000 </a:t>
            </a:r>
            <a:r>
              <a:rPr lang="en-US" sz="1800" spc="-5" dirty="0">
                <a:latin typeface="Carlito"/>
                <a:cs typeface="Carlito"/>
              </a:rPr>
              <a:t>kg.  </a:t>
            </a:r>
            <a:r>
              <a:rPr lang="en-US" sz="1800" spc="-25" dirty="0">
                <a:latin typeface="Carlito"/>
                <a:cs typeface="Carlito"/>
              </a:rPr>
              <a:t>Different </a:t>
            </a:r>
            <a:r>
              <a:rPr lang="en-US" sz="1800" spc="-5" dirty="0">
                <a:latin typeface="Carlito"/>
                <a:cs typeface="Carlito"/>
              </a:rPr>
              <a:t>launch </a:t>
            </a:r>
            <a:r>
              <a:rPr lang="en-US" sz="1800" spc="-10" dirty="0">
                <a:latin typeface="Carlito"/>
                <a:cs typeface="Carlito"/>
              </a:rPr>
              <a:t>sites </a:t>
            </a:r>
            <a:r>
              <a:rPr lang="en-US" sz="1800" spc="-5" dirty="0">
                <a:latin typeface="Carlito"/>
                <a:cs typeface="Carlito"/>
              </a:rPr>
              <a:t>also </a:t>
            </a:r>
            <a:r>
              <a:rPr lang="en-US" sz="1800" spc="-15" dirty="0">
                <a:latin typeface="Carlito"/>
                <a:cs typeface="Carlito"/>
              </a:rPr>
              <a:t>seem to use </a:t>
            </a:r>
            <a:r>
              <a:rPr lang="en-US" sz="1800" spc="-25" dirty="0">
                <a:latin typeface="Carlito"/>
                <a:cs typeface="Carlito"/>
              </a:rPr>
              <a:t>different </a:t>
            </a:r>
            <a:r>
              <a:rPr lang="en-US" sz="1800" spc="-20" dirty="0">
                <a:latin typeface="Carlito"/>
                <a:cs typeface="Carlito"/>
              </a:rPr>
              <a:t>payload</a:t>
            </a:r>
            <a:r>
              <a:rPr lang="en-US" sz="1800" spc="-10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mass.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 (3)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 (4)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 (6)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(16)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 (46)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 (47)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88BE7B1-28A1-7939-D4FC-E056A21DDB51}"/>
              </a:ext>
            </a:extLst>
          </p:cNvPr>
          <p:cNvSpPr/>
          <p:nvPr/>
        </p:nvSpPr>
        <p:spPr>
          <a:xfrm>
            <a:off x="250513" y="1557726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D1825-F689-6939-C3E1-4DF9D3B83874}"/>
              </a:ext>
            </a:extLst>
          </p:cNvPr>
          <p:cNvSpPr txBox="1"/>
          <p:nvPr/>
        </p:nvSpPr>
        <p:spPr>
          <a:xfrm>
            <a:off x="770011" y="5542097"/>
            <a:ext cx="3518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Success </a:t>
            </a:r>
            <a:r>
              <a:rPr lang="en-US" sz="1800" spc="-25" dirty="0">
                <a:latin typeface="Carlito"/>
                <a:cs typeface="Carlito"/>
              </a:rPr>
              <a:t>Rate </a:t>
            </a:r>
            <a:r>
              <a:rPr lang="en-US" sz="1800" spc="-20" dirty="0">
                <a:latin typeface="Carlito"/>
                <a:cs typeface="Carlito"/>
              </a:rPr>
              <a:t>Scale</a:t>
            </a:r>
            <a:r>
              <a:rPr lang="en-US" sz="1800" spc="-6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with  </a:t>
            </a:r>
            <a:r>
              <a:rPr lang="en-US" sz="1800" dirty="0">
                <a:latin typeface="Carlito"/>
                <a:cs typeface="Carlito"/>
              </a:rPr>
              <a:t>0 as</a:t>
            </a:r>
            <a:r>
              <a:rPr lang="en-US" sz="1800" spc="-70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0%</a:t>
            </a:r>
            <a:endParaRPr lang="en-US" sz="1800" dirty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lang="en-US" sz="1800" dirty="0">
                <a:latin typeface="Carlito"/>
                <a:cs typeface="Carlito"/>
              </a:rPr>
              <a:t>0.6 as</a:t>
            </a:r>
            <a:r>
              <a:rPr lang="en-US" sz="1800" spc="-195" dirty="0">
                <a:latin typeface="Carlito"/>
                <a:cs typeface="Carlito"/>
              </a:rPr>
              <a:t> </a:t>
            </a:r>
            <a:r>
              <a:rPr lang="en-US" sz="1800" dirty="0">
                <a:latin typeface="Carlito"/>
                <a:cs typeface="Carlito"/>
              </a:rPr>
              <a:t>60%  1 as</a:t>
            </a:r>
            <a:r>
              <a:rPr lang="en-US" sz="1800" spc="-12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100%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A0020-36F4-6271-173D-FBCE14E11591}"/>
              </a:ext>
            </a:extLst>
          </p:cNvPr>
          <p:cNvSpPr txBox="1"/>
          <p:nvPr/>
        </p:nvSpPr>
        <p:spPr>
          <a:xfrm>
            <a:off x="6096000" y="1557726"/>
            <a:ext cx="4780511" cy="3048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1800" spc="-15" dirty="0">
                <a:latin typeface="Carlito"/>
                <a:cs typeface="Carlito"/>
              </a:rPr>
              <a:t>ES-L1 </a:t>
            </a:r>
            <a:r>
              <a:rPr lang="en-US" sz="1800" spc="-20" dirty="0">
                <a:latin typeface="Carlito"/>
                <a:cs typeface="Carlito"/>
              </a:rPr>
              <a:t>(1), </a:t>
            </a:r>
            <a:r>
              <a:rPr lang="en-US" sz="1800" spc="-25" dirty="0">
                <a:latin typeface="Carlito"/>
                <a:cs typeface="Carlito"/>
              </a:rPr>
              <a:t>GEO </a:t>
            </a:r>
            <a:r>
              <a:rPr lang="en-US" sz="1800" spc="-20" dirty="0">
                <a:latin typeface="Carlito"/>
                <a:cs typeface="Carlito"/>
              </a:rPr>
              <a:t>(1), HEO </a:t>
            </a:r>
            <a:r>
              <a:rPr lang="en-US" sz="1800" spc="-15" dirty="0">
                <a:latin typeface="Carlito"/>
                <a:cs typeface="Carlito"/>
              </a:rPr>
              <a:t>(1) </a:t>
            </a:r>
            <a:r>
              <a:rPr lang="en-US" sz="1800" spc="-25" dirty="0">
                <a:latin typeface="Carlito"/>
                <a:cs typeface="Carlito"/>
              </a:rPr>
              <a:t>have </a:t>
            </a:r>
            <a:r>
              <a:rPr lang="en-US" sz="1800" spc="-20" dirty="0">
                <a:latin typeface="Carlito"/>
                <a:cs typeface="Carlito"/>
              </a:rPr>
              <a:t>100%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40" dirty="0">
                <a:latin typeface="Carlito"/>
                <a:cs typeface="Carlito"/>
              </a:rPr>
              <a:t>rate </a:t>
            </a:r>
            <a:r>
              <a:rPr lang="en-US" sz="1800" spc="-15" dirty="0">
                <a:latin typeface="Carlito"/>
                <a:cs typeface="Carlito"/>
              </a:rPr>
              <a:t>(sample </a:t>
            </a:r>
            <a:r>
              <a:rPr lang="en-US" sz="1800" spc="-20" dirty="0">
                <a:latin typeface="Carlito"/>
                <a:cs typeface="Carlito"/>
              </a:rPr>
              <a:t>sizes </a:t>
            </a:r>
            <a:r>
              <a:rPr lang="en-US" sz="1800" spc="-5" dirty="0">
                <a:latin typeface="Carlito"/>
                <a:cs typeface="Carlito"/>
              </a:rPr>
              <a:t>in </a:t>
            </a:r>
            <a:r>
              <a:rPr lang="en-US" sz="1800" spc="-20" dirty="0">
                <a:latin typeface="Carlito"/>
                <a:cs typeface="Carlito"/>
              </a:rPr>
              <a:t>parenthesis)  </a:t>
            </a:r>
            <a:r>
              <a:rPr lang="en-US" sz="1800" spc="-10" dirty="0">
                <a:latin typeface="Carlito"/>
                <a:cs typeface="Carlito"/>
              </a:rPr>
              <a:t>SSO </a:t>
            </a:r>
            <a:r>
              <a:rPr lang="en-US" sz="1800" spc="-15" dirty="0">
                <a:latin typeface="Carlito"/>
                <a:cs typeface="Carlito"/>
              </a:rPr>
              <a:t>(5) </a:t>
            </a:r>
            <a:r>
              <a:rPr lang="en-US" sz="1800" spc="-5" dirty="0">
                <a:latin typeface="Carlito"/>
                <a:cs typeface="Carlito"/>
              </a:rPr>
              <a:t>has </a:t>
            </a:r>
            <a:r>
              <a:rPr lang="en-US" sz="1800" spc="-20" dirty="0">
                <a:latin typeface="Carlito"/>
                <a:cs typeface="Carlito"/>
              </a:rPr>
              <a:t>100% </a:t>
            </a:r>
            <a:r>
              <a:rPr lang="en-US" sz="1800" spc="-10" dirty="0">
                <a:latin typeface="Carlito"/>
                <a:cs typeface="Carlito"/>
              </a:rPr>
              <a:t>success</a:t>
            </a:r>
            <a:r>
              <a:rPr lang="en-US" sz="1800" spc="45" dirty="0">
                <a:latin typeface="Carlito"/>
                <a:cs typeface="Carlito"/>
              </a:rPr>
              <a:t> </a:t>
            </a:r>
            <a:r>
              <a:rPr lang="en-US" sz="1800" spc="-40" dirty="0">
                <a:latin typeface="Carlito"/>
                <a:cs typeface="Carlito"/>
              </a:rPr>
              <a:t>rate</a:t>
            </a:r>
          </a:p>
          <a:p>
            <a:pPr marL="12700" marR="5080">
              <a:lnSpc>
                <a:spcPct val="120800"/>
              </a:lnSpc>
              <a:spcBef>
                <a:spcPts val="100"/>
              </a:spcBef>
            </a:pP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800" spc="-25" dirty="0">
                <a:latin typeface="Carlito"/>
                <a:cs typeface="Carlito"/>
              </a:rPr>
              <a:t>VLEO </a:t>
            </a:r>
            <a:r>
              <a:rPr lang="en-US" sz="1800" spc="-20" dirty="0">
                <a:latin typeface="Carlito"/>
                <a:cs typeface="Carlito"/>
              </a:rPr>
              <a:t>(14) </a:t>
            </a:r>
            <a:r>
              <a:rPr lang="en-US" sz="1800" spc="-5" dirty="0">
                <a:latin typeface="Carlito"/>
                <a:cs typeface="Carlito"/>
              </a:rPr>
              <a:t>has </a:t>
            </a:r>
            <a:r>
              <a:rPr lang="en-US" sz="1800" spc="-20" dirty="0">
                <a:latin typeface="Carlito"/>
                <a:cs typeface="Carlito"/>
              </a:rPr>
              <a:t>decent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40" dirty="0">
                <a:latin typeface="Carlito"/>
                <a:cs typeface="Carlito"/>
              </a:rPr>
              <a:t>rate </a:t>
            </a:r>
            <a:r>
              <a:rPr lang="en-US" sz="1800" spc="-5" dirty="0">
                <a:latin typeface="Carlito"/>
                <a:cs typeface="Carlito"/>
              </a:rPr>
              <a:t>and</a:t>
            </a:r>
            <a:r>
              <a:rPr lang="en-US" sz="1800" spc="150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attempts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800" spc="-5" dirty="0">
                <a:latin typeface="Carlito"/>
                <a:cs typeface="Carlito"/>
              </a:rPr>
              <a:t>SO </a:t>
            </a:r>
            <a:r>
              <a:rPr lang="en-US" sz="1800" spc="-15" dirty="0">
                <a:latin typeface="Carlito"/>
                <a:cs typeface="Carlito"/>
              </a:rPr>
              <a:t>(1) </a:t>
            </a:r>
            <a:r>
              <a:rPr lang="en-US" sz="1800" spc="-5" dirty="0">
                <a:latin typeface="Carlito"/>
                <a:cs typeface="Carlito"/>
              </a:rPr>
              <a:t>has </a:t>
            </a:r>
            <a:r>
              <a:rPr lang="en-US" sz="1800" spc="-15" dirty="0">
                <a:latin typeface="Carlito"/>
                <a:cs typeface="Carlito"/>
              </a:rPr>
              <a:t>0% success</a:t>
            </a:r>
            <a:r>
              <a:rPr lang="en-US" sz="1800" spc="85" dirty="0">
                <a:latin typeface="Carlito"/>
                <a:cs typeface="Carlito"/>
              </a:rPr>
              <a:t> </a:t>
            </a:r>
            <a:r>
              <a:rPr lang="en-US" sz="1800" spc="-40" dirty="0">
                <a:latin typeface="Carlito"/>
                <a:cs typeface="Carlito"/>
              </a:rPr>
              <a:t>rate</a:t>
            </a: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1800" spc="-40" dirty="0">
                <a:latin typeface="Carlito"/>
                <a:cs typeface="Carlito"/>
              </a:rPr>
              <a:t>GTO </a:t>
            </a:r>
            <a:r>
              <a:rPr lang="en-US" sz="1800" spc="-20" dirty="0">
                <a:latin typeface="Carlito"/>
                <a:cs typeface="Carlito"/>
              </a:rPr>
              <a:t>(27) </a:t>
            </a:r>
            <a:r>
              <a:rPr lang="en-US" sz="1800" spc="-5" dirty="0">
                <a:latin typeface="Carlito"/>
                <a:cs typeface="Carlito"/>
              </a:rPr>
              <a:t>has the </a:t>
            </a:r>
            <a:r>
              <a:rPr lang="en-US" sz="1800" spc="-20" dirty="0">
                <a:latin typeface="Carlito"/>
                <a:cs typeface="Carlito"/>
              </a:rPr>
              <a:t>around 50%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40" dirty="0">
                <a:latin typeface="Carlito"/>
                <a:cs typeface="Carlito"/>
              </a:rPr>
              <a:t>rate </a:t>
            </a:r>
            <a:r>
              <a:rPr lang="en-US" sz="1800" spc="-15" dirty="0">
                <a:latin typeface="Carlito"/>
                <a:cs typeface="Carlito"/>
              </a:rPr>
              <a:t>but </a:t>
            </a:r>
            <a:r>
              <a:rPr lang="en-US" sz="1800" spc="-20" dirty="0">
                <a:latin typeface="Carlito"/>
                <a:cs typeface="Carlito"/>
              </a:rPr>
              <a:t>largest</a:t>
            </a:r>
            <a:r>
              <a:rPr lang="en-US" sz="1800" spc="22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sample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B8DE8A6-7007-D098-8A89-9A7D9F87AB0B}"/>
              </a:ext>
            </a:extLst>
          </p:cNvPr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2264E-CF8B-BBB6-E374-1840F3BAAEF5}"/>
              </a:ext>
            </a:extLst>
          </p:cNvPr>
          <p:cNvSpPr txBox="1"/>
          <p:nvPr/>
        </p:nvSpPr>
        <p:spPr>
          <a:xfrm>
            <a:off x="357352" y="4148987"/>
            <a:ext cx="10142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20" dirty="0">
                <a:latin typeface="Carlito"/>
                <a:cs typeface="Carlito"/>
              </a:rPr>
              <a:t>Green indicates successful </a:t>
            </a:r>
            <a:r>
              <a:rPr lang="en-US" sz="1800" spc="-10" dirty="0">
                <a:latin typeface="Carlito"/>
                <a:cs typeface="Carlito"/>
              </a:rPr>
              <a:t>launch; </a:t>
            </a:r>
            <a:r>
              <a:rPr lang="en-US" sz="1800" spc="-15" dirty="0">
                <a:latin typeface="Carlito"/>
                <a:cs typeface="Carlito"/>
              </a:rPr>
              <a:t>Purple </a:t>
            </a:r>
            <a:r>
              <a:rPr lang="en-US" sz="1800" spc="-20" dirty="0">
                <a:latin typeface="Carlito"/>
                <a:cs typeface="Carlito"/>
              </a:rPr>
              <a:t>indicates unsuccessful</a:t>
            </a:r>
            <a:r>
              <a:rPr lang="en-US" sz="1800" spc="185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launch.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90285-05F2-9CA3-2F19-1C1910F4C656}"/>
              </a:ext>
            </a:extLst>
          </p:cNvPr>
          <p:cNvSpPr txBox="1"/>
          <p:nvPr/>
        </p:nvSpPr>
        <p:spPr>
          <a:xfrm>
            <a:off x="357352" y="4673023"/>
            <a:ext cx="10972799" cy="170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US" sz="1800" spc="-15" dirty="0">
                <a:latin typeface="Carlito"/>
                <a:cs typeface="Carlito"/>
              </a:rPr>
              <a:t>Launch Orbit </a:t>
            </a:r>
            <a:r>
              <a:rPr lang="en-US" sz="1800" spc="-25" dirty="0">
                <a:latin typeface="Carlito"/>
                <a:cs typeface="Carlito"/>
              </a:rPr>
              <a:t>preferences </a:t>
            </a:r>
            <a:r>
              <a:rPr lang="en-US" sz="1800" spc="-5" dirty="0">
                <a:latin typeface="Carlito"/>
                <a:cs typeface="Carlito"/>
              </a:rPr>
              <a:t>changed </a:t>
            </a:r>
            <a:r>
              <a:rPr lang="en-US" sz="1800" spc="-20" dirty="0">
                <a:latin typeface="Carlito"/>
                <a:cs typeface="Carlito"/>
              </a:rPr>
              <a:t>over </a:t>
            </a:r>
            <a:r>
              <a:rPr lang="en-US" sz="1800" spc="-10" dirty="0">
                <a:latin typeface="Carlito"/>
                <a:cs typeface="Carlito"/>
              </a:rPr>
              <a:t>Flight </a:t>
            </a:r>
            <a:r>
              <a:rPr lang="en-US" sz="1800" spc="-50" dirty="0">
                <a:latin typeface="Carlito"/>
                <a:cs typeface="Carlito"/>
              </a:rPr>
              <a:t>Number.  </a:t>
            </a:r>
            <a:r>
              <a:rPr lang="en-US" sz="1800" spc="-15" dirty="0">
                <a:latin typeface="Carlito"/>
                <a:cs typeface="Carlito"/>
              </a:rPr>
              <a:t>Launch </a:t>
            </a:r>
            <a:r>
              <a:rPr lang="en-US" sz="1800" spc="-25" dirty="0">
                <a:latin typeface="Carlito"/>
                <a:cs typeface="Carlito"/>
              </a:rPr>
              <a:t>Outcome </a:t>
            </a:r>
            <a:r>
              <a:rPr lang="en-US" sz="1800" spc="-15" dirty="0">
                <a:latin typeface="Carlito"/>
                <a:cs typeface="Carlito"/>
              </a:rPr>
              <a:t>seems to </a:t>
            </a:r>
            <a:r>
              <a:rPr lang="en-US" sz="1800" spc="-25" dirty="0">
                <a:latin typeface="Carlito"/>
                <a:cs typeface="Carlito"/>
              </a:rPr>
              <a:t>correlate </a:t>
            </a:r>
            <a:r>
              <a:rPr lang="en-US" sz="1800" spc="-5" dirty="0">
                <a:latin typeface="Carlito"/>
                <a:cs typeface="Carlito"/>
              </a:rPr>
              <a:t>with this</a:t>
            </a:r>
            <a:r>
              <a:rPr lang="en-US" sz="1800" spc="120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preference.</a:t>
            </a:r>
          </a:p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endParaRPr lang="en-US" sz="18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15" dirty="0">
                <a:latin typeface="Carlito"/>
                <a:cs typeface="Carlito"/>
              </a:rPr>
              <a:t>SpaceX </a:t>
            </a:r>
            <a:r>
              <a:rPr lang="en-US" sz="1800" spc="-20" dirty="0">
                <a:latin typeface="Carlito"/>
                <a:cs typeface="Carlito"/>
              </a:rPr>
              <a:t>started </a:t>
            </a:r>
            <a:r>
              <a:rPr lang="en-US" sz="1800" spc="-5" dirty="0">
                <a:latin typeface="Carlito"/>
                <a:cs typeface="Carlito"/>
              </a:rPr>
              <a:t>with </a:t>
            </a:r>
            <a:r>
              <a:rPr lang="en-US" sz="1800" spc="-25" dirty="0">
                <a:latin typeface="Carlito"/>
                <a:cs typeface="Carlito"/>
              </a:rPr>
              <a:t>LEO </a:t>
            </a:r>
            <a:r>
              <a:rPr lang="en-US" sz="1800" spc="-5" dirty="0">
                <a:latin typeface="Carlito"/>
                <a:cs typeface="Carlito"/>
              </a:rPr>
              <a:t>orbits which </a:t>
            </a:r>
            <a:r>
              <a:rPr lang="en-US" sz="1800" spc="-20" dirty="0">
                <a:latin typeface="Carlito"/>
                <a:cs typeface="Carlito"/>
              </a:rPr>
              <a:t>saw </a:t>
            </a:r>
            <a:r>
              <a:rPr lang="en-US" sz="1800" spc="-25" dirty="0">
                <a:latin typeface="Carlito"/>
                <a:cs typeface="Carlito"/>
              </a:rPr>
              <a:t>moderate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25" dirty="0">
                <a:latin typeface="Carlito"/>
                <a:cs typeface="Carlito"/>
              </a:rPr>
              <a:t>LEO </a:t>
            </a:r>
            <a:r>
              <a:rPr lang="en-US" sz="1800" spc="-5" dirty="0">
                <a:latin typeface="Carlito"/>
                <a:cs typeface="Carlito"/>
              </a:rPr>
              <a:t>and </a:t>
            </a:r>
            <a:r>
              <a:rPr lang="en-US" sz="1800" spc="-25" dirty="0">
                <a:latin typeface="Carlito"/>
                <a:cs typeface="Carlito"/>
              </a:rPr>
              <a:t>returned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5" dirty="0">
                <a:latin typeface="Carlito"/>
                <a:cs typeface="Carlito"/>
              </a:rPr>
              <a:t>VLEO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25" dirty="0">
                <a:latin typeface="Carlito"/>
                <a:cs typeface="Carlito"/>
              </a:rPr>
              <a:t>recent </a:t>
            </a:r>
            <a:r>
              <a:rPr lang="en-US" sz="1800" spc="-5" dirty="0">
                <a:latin typeface="Carlito"/>
                <a:cs typeface="Carlito"/>
              </a:rPr>
              <a:t>launches  </a:t>
            </a:r>
            <a:r>
              <a:rPr lang="en-US" sz="1800" spc="-15" dirty="0">
                <a:latin typeface="Carlito"/>
                <a:cs typeface="Carlito"/>
              </a:rPr>
              <a:t>SpaceX </a:t>
            </a:r>
            <a:r>
              <a:rPr lang="en-US" sz="1800" spc="-20" dirty="0">
                <a:latin typeface="Carlito"/>
                <a:cs typeface="Carlito"/>
              </a:rPr>
              <a:t>appears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5" dirty="0">
                <a:latin typeface="Carlito"/>
                <a:cs typeface="Carlito"/>
              </a:rPr>
              <a:t>perform better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20" dirty="0">
                <a:latin typeface="Carlito"/>
                <a:cs typeface="Carlito"/>
              </a:rPr>
              <a:t>lower </a:t>
            </a:r>
            <a:r>
              <a:rPr lang="en-US" sz="1800" spc="-5" dirty="0">
                <a:latin typeface="Carlito"/>
                <a:cs typeface="Carlito"/>
              </a:rPr>
              <a:t>orbits or </a:t>
            </a:r>
            <a:r>
              <a:rPr lang="en-US" sz="1800" spc="-20" dirty="0">
                <a:latin typeface="Carlito"/>
                <a:cs typeface="Carlito"/>
              </a:rPr>
              <a:t>Sun-synchronous</a:t>
            </a:r>
            <a:r>
              <a:rPr lang="en-US" sz="1800" spc="27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orbits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48C8483-8E3C-115E-4514-449161B81B57}"/>
              </a:ext>
            </a:extLst>
          </p:cNvPr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ECE2E-6564-2175-A52A-B7CE97CFE128}"/>
              </a:ext>
            </a:extLst>
          </p:cNvPr>
          <p:cNvSpPr txBox="1"/>
          <p:nvPr/>
        </p:nvSpPr>
        <p:spPr>
          <a:xfrm>
            <a:off x="567559" y="4195930"/>
            <a:ext cx="9238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20" dirty="0">
                <a:latin typeface="Carlito"/>
                <a:cs typeface="Carlito"/>
              </a:rPr>
              <a:t>Green indicates successful </a:t>
            </a:r>
            <a:r>
              <a:rPr lang="en-US" sz="1800" spc="-10" dirty="0">
                <a:latin typeface="Carlito"/>
                <a:cs typeface="Carlito"/>
              </a:rPr>
              <a:t>launch; </a:t>
            </a:r>
            <a:r>
              <a:rPr lang="en-US" sz="1800" spc="-15" dirty="0">
                <a:latin typeface="Carlito"/>
                <a:cs typeface="Carlito"/>
              </a:rPr>
              <a:t>Purple </a:t>
            </a:r>
            <a:r>
              <a:rPr lang="en-US" sz="1800" spc="-20" dirty="0">
                <a:latin typeface="Carlito"/>
                <a:cs typeface="Carlito"/>
              </a:rPr>
              <a:t>indicates unsuccessful</a:t>
            </a:r>
            <a:r>
              <a:rPr lang="en-US" sz="1800" spc="185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launch.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E4582-A865-D9CA-009F-4C5C2D513A86}"/>
              </a:ext>
            </a:extLst>
          </p:cNvPr>
          <p:cNvSpPr txBox="1"/>
          <p:nvPr/>
        </p:nvSpPr>
        <p:spPr>
          <a:xfrm>
            <a:off x="567559" y="4923472"/>
            <a:ext cx="10447282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1800" spc="-25" dirty="0">
                <a:latin typeface="Carlito"/>
                <a:cs typeface="Carlito"/>
              </a:rPr>
              <a:t>Payload </a:t>
            </a:r>
            <a:r>
              <a:rPr lang="en-US" sz="1800" spc="-5" dirty="0">
                <a:latin typeface="Carlito"/>
                <a:cs typeface="Carlito"/>
              </a:rPr>
              <a:t>mass </a:t>
            </a:r>
            <a:r>
              <a:rPr lang="en-US" sz="1800" spc="-20" dirty="0">
                <a:latin typeface="Carlito"/>
                <a:cs typeface="Carlito"/>
              </a:rPr>
              <a:t>seems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5" dirty="0">
                <a:latin typeface="Carlito"/>
                <a:cs typeface="Carlito"/>
              </a:rPr>
              <a:t>correlate </a:t>
            </a:r>
            <a:r>
              <a:rPr lang="en-US" sz="1800" spc="-5" dirty="0">
                <a:latin typeface="Carlito"/>
                <a:cs typeface="Carlito"/>
              </a:rPr>
              <a:t>with</a:t>
            </a:r>
            <a:r>
              <a:rPr lang="en-US" sz="1800" spc="40" dirty="0">
                <a:latin typeface="Carlito"/>
                <a:cs typeface="Carlito"/>
              </a:rPr>
              <a:t> </a:t>
            </a:r>
            <a:r>
              <a:rPr lang="en-US" sz="1800" spc="-15" dirty="0">
                <a:latin typeface="Carlito"/>
                <a:cs typeface="Carlito"/>
              </a:rPr>
              <a:t>orbit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800" spc="-25" dirty="0">
                <a:latin typeface="Carlito"/>
                <a:cs typeface="Carlito"/>
              </a:rPr>
              <a:t>LEO </a:t>
            </a:r>
            <a:r>
              <a:rPr lang="en-US" sz="1800" spc="-5" dirty="0">
                <a:latin typeface="Carlito"/>
                <a:cs typeface="Carlito"/>
              </a:rPr>
              <a:t>and </a:t>
            </a:r>
            <a:r>
              <a:rPr lang="en-US" sz="1800" spc="-15" dirty="0">
                <a:latin typeface="Carlito"/>
                <a:cs typeface="Carlito"/>
              </a:rPr>
              <a:t>SSO seem to </a:t>
            </a:r>
            <a:r>
              <a:rPr lang="en-US" sz="1800" spc="-25" dirty="0">
                <a:latin typeface="Carlito"/>
                <a:cs typeface="Carlito"/>
              </a:rPr>
              <a:t>have </a:t>
            </a:r>
            <a:r>
              <a:rPr lang="en-US" sz="1800" spc="-20" dirty="0">
                <a:latin typeface="Carlito"/>
                <a:cs typeface="Carlito"/>
              </a:rPr>
              <a:t>relatively low payload</a:t>
            </a:r>
            <a:r>
              <a:rPr lang="en-US" sz="1800" spc="13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mass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1800" spc="-5" dirty="0">
                <a:latin typeface="Carlito"/>
                <a:cs typeface="Carlito"/>
              </a:rPr>
              <a:t>The other </a:t>
            </a:r>
            <a:r>
              <a:rPr lang="en-US" sz="1800" spc="-20" dirty="0">
                <a:latin typeface="Carlito"/>
                <a:cs typeface="Carlito"/>
              </a:rPr>
              <a:t>most successful </a:t>
            </a:r>
            <a:r>
              <a:rPr lang="en-US" sz="1800" spc="-5" dirty="0">
                <a:latin typeface="Carlito"/>
                <a:cs typeface="Carlito"/>
              </a:rPr>
              <a:t>orbit </a:t>
            </a:r>
            <a:r>
              <a:rPr lang="en-US" sz="1800" spc="-20" dirty="0">
                <a:latin typeface="Carlito"/>
                <a:cs typeface="Carlito"/>
              </a:rPr>
              <a:t>VLEO </a:t>
            </a:r>
            <a:r>
              <a:rPr lang="en-US" sz="1800" spc="-5" dirty="0">
                <a:latin typeface="Carlito"/>
                <a:cs typeface="Carlito"/>
              </a:rPr>
              <a:t>only has </a:t>
            </a:r>
            <a:r>
              <a:rPr lang="en-US" sz="1800" spc="-10" dirty="0">
                <a:latin typeface="Carlito"/>
                <a:cs typeface="Carlito"/>
              </a:rPr>
              <a:t>payload </a:t>
            </a:r>
            <a:r>
              <a:rPr lang="en-US" sz="1800" spc="-5" dirty="0">
                <a:latin typeface="Carlito"/>
                <a:cs typeface="Carlito"/>
              </a:rPr>
              <a:t>mass </a:t>
            </a:r>
            <a:r>
              <a:rPr lang="en-US" sz="1800" spc="-20" dirty="0">
                <a:latin typeface="Carlito"/>
                <a:cs typeface="Carlito"/>
              </a:rPr>
              <a:t>values </a:t>
            </a:r>
            <a:r>
              <a:rPr lang="en-US" sz="1800" spc="-5" dirty="0">
                <a:latin typeface="Carlito"/>
                <a:cs typeface="Carlito"/>
              </a:rPr>
              <a:t>in the higher end of the</a:t>
            </a:r>
            <a:r>
              <a:rPr lang="en-US" sz="1800" spc="85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range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C7D31A6-2BBE-EE82-6C48-9D101397A4FA}"/>
              </a:ext>
            </a:extLst>
          </p:cNvPr>
          <p:cNvSpPr/>
          <p:nvPr/>
        </p:nvSpPr>
        <p:spPr>
          <a:xfrm>
            <a:off x="410271" y="1810196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DCC10-BFB4-F18E-8971-D8B518357CDB}"/>
              </a:ext>
            </a:extLst>
          </p:cNvPr>
          <p:cNvSpPr txBox="1"/>
          <p:nvPr/>
        </p:nvSpPr>
        <p:spPr>
          <a:xfrm>
            <a:off x="935420" y="51178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1800" spc="-20" dirty="0">
                <a:latin typeface="Carlito"/>
                <a:cs typeface="Carlito"/>
              </a:rPr>
              <a:t>95% confidence interval  </a:t>
            </a:r>
            <a:r>
              <a:rPr lang="en-US" sz="1800" spc="-10" dirty="0">
                <a:latin typeface="Carlito"/>
                <a:cs typeface="Carlito"/>
              </a:rPr>
              <a:t>(light blue</a:t>
            </a:r>
            <a:r>
              <a:rPr lang="en-US" sz="1800" spc="-10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shading)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6ED13-7040-1EBA-AF5C-6ED4CA254A78}"/>
              </a:ext>
            </a:extLst>
          </p:cNvPr>
          <p:cNvSpPr txBox="1"/>
          <p:nvPr/>
        </p:nvSpPr>
        <p:spPr>
          <a:xfrm>
            <a:off x="5276193" y="2454374"/>
            <a:ext cx="6096000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20" dirty="0">
                <a:latin typeface="Carlito"/>
                <a:cs typeface="Carlito"/>
              </a:rPr>
              <a:t>generally </a:t>
            </a:r>
            <a:r>
              <a:rPr lang="en-US" sz="1800" spc="-10" dirty="0">
                <a:latin typeface="Carlito"/>
                <a:cs typeface="Carlito"/>
              </a:rPr>
              <a:t>increases </a:t>
            </a:r>
            <a:r>
              <a:rPr lang="en-US" sz="1800" spc="-20" dirty="0">
                <a:latin typeface="Carlito"/>
                <a:cs typeface="Carlito"/>
              </a:rPr>
              <a:t>over </a:t>
            </a:r>
            <a:r>
              <a:rPr lang="en-US" sz="1800" spc="-5" dirty="0">
                <a:latin typeface="Carlito"/>
                <a:cs typeface="Carlito"/>
              </a:rPr>
              <a:t>time since </a:t>
            </a:r>
            <a:r>
              <a:rPr lang="en-US" sz="1800" spc="-20" dirty="0">
                <a:latin typeface="Carlito"/>
                <a:cs typeface="Carlito"/>
              </a:rPr>
              <a:t>2013 </a:t>
            </a:r>
            <a:r>
              <a:rPr lang="en-US" sz="1800" spc="-5" dirty="0">
                <a:latin typeface="Carlito"/>
                <a:cs typeface="Carlito"/>
              </a:rPr>
              <a:t>with a </a:t>
            </a:r>
            <a:r>
              <a:rPr lang="en-US" sz="1800" spc="-10" dirty="0">
                <a:latin typeface="Carlito"/>
                <a:cs typeface="Carlito"/>
              </a:rPr>
              <a:t>slight </a:t>
            </a:r>
            <a:r>
              <a:rPr lang="en-US" sz="1800" spc="-5" dirty="0">
                <a:latin typeface="Carlito"/>
                <a:cs typeface="Carlito"/>
              </a:rPr>
              <a:t>dip </a:t>
            </a:r>
            <a:r>
              <a:rPr lang="en-US" sz="1800" dirty="0">
                <a:latin typeface="Carlito"/>
                <a:cs typeface="Carlito"/>
              </a:rPr>
              <a:t>in</a:t>
            </a:r>
            <a:r>
              <a:rPr lang="en-US" sz="1800" spc="55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2018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800" spc="-20" dirty="0">
                <a:latin typeface="Carlito"/>
                <a:cs typeface="Carlito"/>
              </a:rPr>
              <a:t>Success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25" dirty="0">
                <a:latin typeface="Carlito"/>
                <a:cs typeface="Carlito"/>
              </a:rPr>
              <a:t>recent years </a:t>
            </a:r>
            <a:r>
              <a:rPr lang="en-US" sz="1800" spc="-15" dirty="0">
                <a:latin typeface="Carlito"/>
                <a:cs typeface="Carlito"/>
              </a:rPr>
              <a:t>at </a:t>
            </a:r>
            <a:r>
              <a:rPr lang="en-US" sz="1800" spc="-20" dirty="0">
                <a:latin typeface="Carlito"/>
                <a:cs typeface="Carlito"/>
              </a:rPr>
              <a:t>around</a:t>
            </a:r>
            <a:r>
              <a:rPr lang="en-US" sz="1800" spc="90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80%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886DF611-1C5B-5E59-3953-CD58BA78D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E09F97F-976C-57A5-EEB2-595ACE52F8CD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s://singularityhub.com/2020/06/19/spacex-wants-to-build-floating-spaceports-for-daily-starship-launche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-nd/3.0/"/>
              </a:rPr>
              <a:t>CC BY-ND</a:t>
            </a:r>
            <a:endParaRPr lang="en-IN" sz="9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DD3ACD-1FA7-D631-0246-A5054BAA5623}"/>
              </a:ext>
            </a:extLst>
          </p:cNvPr>
          <p:cNvSpPr txBox="1"/>
          <p:nvPr/>
        </p:nvSpPr>
        <p:spPr>
          <a:xfrm>
            <a:off x="6421821" y="1215791"/>
            <a:ext cx="4330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EDA with SQL</a:t>
            </a:r>
            <a:endParaRPr lang="en-IN" sz="4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60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879A36E-3AC8-F660-B7B3-CD31C6B6E621}"/>
              </a:ext>
            </a:extLst>
          </p:cNvPr>
          <p:cNvSpPr/>
          <p:nvPr/>
        </p:nvSpPr>
        <p:spPr>
          <a:xfrm>
            <a:off x="770011" y="1950532"/>
            <a:ext cx="3823010" cy="3438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71E58-8249-C2DF-EE2C-B7E4361B58E2}"/>
              </a:ext>
            </a:extLst>
          </p:cNvPr>
          <p:cNvSpPr txBox="1"/>
          <p:nvPr/>
        </p:nvSpPr>
        <p:spPr>
          <a:xfrm>
            <a:off x="5361972" y="1975942"/>
            <a:ext cx="6096000" cy="2268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IN" sz="18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IN" sz="18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IN" sz="18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IN" sz="18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lang="en-IN" sz="18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lang="en-IN" sz="18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lang="en-IN" sz="18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IN" sz="18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launch_site values:  CCAFS SLC-40, KSC LC-39A,</a:t>
            </a:r>
            <a:r>
              <a:rPr lang="en-IN" sz="18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IN" sz="18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lang="en-IN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AAF509D-4A0C-CFF9-C25D-112740687E0E}"/>
              </a:ext>
            </a:extLst>
          </p:cNvPr>
          <p:cNvSpPr/>
          <p:nvPr/>
        </p:nvSpPr>
        <p:spPr>
          <a:xfrm>
            <a:off x="770010" y="1653486"/>
            <a:ext cx="10687961" cy="3442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D8B75-3238-69E4-D22B-5DB32BBFDA65}"/>
              </a:ext>
            </a:extLst>
          </p:cNvPr>
          <p:cNvSpPr txBox="1"/>
          <p:nvPr/>
        </p:nvSpPr>
        <p:spPr>
          <a:xfrm>
            <a:off x="770010" y="5378601"/>
            <a:ext cx="7944761" cy="36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lang="en-US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70E6650-AEF9-39F5-83D5-B99EAE8D7421}"/>
              </a:ext>
            </a:extLst>
          </p:cNvPr>
          <p:cNvSpPr/>
          <p:nvPr/>
        </p:nvSpPr>
        <p:spPr>
          <a:xfrm>
            <a:off x="2451666" y="1643028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1BF19-1A88-10F2-347C-1255AB2E11DF}"/>
              </a:ext>
            </a:extLst>
          </p:cNvPr>
          <p:cNvSpPr txBox="1"/>
          <p:nvPr/>
        </p:nvSpPr>
        <p:spPr>
          <a:xfrm>
            <a:off x="986275" y="4642369"/>
            <a:ext cx="9292841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18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US" sz="18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US" sz="18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5269625-431D-8ED3-CCA4-5292CBEEBAAB}"/>
              </a:ext>
            </a:extLst>
          </p:cNvPr>
          <p:cNvSpPr/>
          <p:nvPr/>
        </p:nvSpPr>
        <p:spPr>
          <a:xfrm>
            <a:off x="2350548" y="1654538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3795C-F7A9-A401-252C-60743F210E1B}"/>
              </a:ext>
            </a:extLst>
          </p:cNvPr>
          <p:cNvSpPr txBox="1"/>
          <p:nvPr/>
        </p:nvSpPr>
        <p:spPr>
          <a:xfrm>
            <a:off x="1019503" y="4993886"/>
            <a:ext cx="10005848" cy="78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lang="en-US" sz="18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lang="en-US" sz="18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lang="en-US" sz="18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lang="en-US" sz="18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9980EAC-749D-68E6-1AF6-FF09345BFB8D}"/>
              </a:ext>
            </a:extLst>
          </p:cNvPr>
          <p:cNvSpPr/>
          <p:nvPr/>
        </p:nvSpPr>
        <p:spPr>
          <a:xfrm>
            <a:off x="2782771" y="1550854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90193-ECF8-734F-BBC0-C21A318E72E0}"/>
              </a:ext>
            </a:extLst>
          </p:cNvPr>
          <p:cNvSpPr txBox="1"/>
          <p:nvPr/>
        </p:nvSpPr>
        <p:spPr>
          <a:xfrm>
            <a:off x="770011" y="4994388"/>
            <a:ext cx="10058400" cy="1232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lang="en-US" sz="18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18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r>
              <a:rPr lang="en-US" dirty="0"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1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18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r>
              <a:rPr lang="en-US" spc="-20" dirty="0"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9E398-A19B-6D7C-93BB-61DCDC338060}"/>
              </a:ext>
            </a:extLst>
          </p:cNvPr>
          <p:cNvSpPr txBox="1"/>
          <p:nvPr/>
        </p:nvSpPr>
        <p:spPr>
          <a:xfrm>
            <a:off x="557049" y="1678424"/>
            <a:ext cx="11119944" cy="4005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20" dirty="0">
                <a:latin typeface="Carlito"/>
                <a:cs typeface="Carlito"/>
              </a:rPr>
              <a:t>Collected </a:t>
            </a:r>
            <a:r>
              <a:rPr lang="en-US" sz="2400" spc="-35" dirty="0">
                <a:latin typeface="Carlito"/>
                <a:cs typeface="Carlito"/>
              </a:rPr>
              <a:t>data </a:t>
            </a:r>
            <a:r>
              <a:rPr lang="en-US" sz="2400" spc="-20" dirty="0">
                <a:latin typeface="Carlito"/>
                <a:cs typeface="Carlito"/>
              </a:rPr>
              <a:t>from </a:t>
            </a:r>
            <a:r>
              <a:rPr lang="en-US" sz="2400" spc="-15" dirty="0">
                <a:latin typeface="Carlito"/>
                <a:cs typeface="Carlito"/>
              </a:rPr>
              <a:t>public SpaceX </a:t>
            </a:r>
            <a:r>
              <a:rPr lang="en-US" sz="2400" spc="-5" dirty="0">
                <a:latin typeface="Carlito"/>
                <a:cs typeface="Carlito"/>
              </a:rPr>
              <a:t>API and </a:t>
            </a:r>
            <a:r>
              <a:rPr lang="en-US" sz="2400" spc="-10" dirty="0">
                <a:latin typeface="Carlito"/>
                <a:cs typeface="Carlito"/>
              </a:rPr>
              <a:t>SpaceX </a:t>
            </a:r>
            <a:r>
              <a:rPr lang="en-US" sz="2400" spc="-5" dirty="0">
                <a:latin typeface="Carlito"/>
                <a:cs typeface="Carlito"/>
              </a:rPr>
              <a:t>Wikipedia </a:t>
            </a:r>
            <a:r>
              <a:rPr lang="en-US" sz="2400" spc="-20" dirty="0">
                <a:latin typeface="Carlito"/>
                <a:cs typeface="Carlito"/>
              </a:rPr>
              <a:t>page. </a:t>
            </a:r>
            <a:r>
              <a:rPr lang="en-US" sz="2400" spc="-25" dirty="0">
                <a:latin typeface="Carlito"/>
                <a:cs typeface="Carlito"/>
              </a:rPr>
              <a:t>Created </a:t>
            </a:r>
            <a:r>
              <a:rPr lang="en-US" sz="2400" spc="-5" dirty="0">
                <a:latin typeface="Carlito"/>
                <a:cs typeface="Carlito"/>
              </a:rPr>
              <a:t>labels  </a:t>
            </a:r>
            <a:r>
              <a:rPr lang="en-US" sz="2400" spc="-20" dirty="0">
                <a:latin typeface="Carlito"/>
                <a:cs typeface="Carlito"/>
              </a:rPr>
              <a:t>column </a:t>
            </a:r>
            <a:r>
              <a:rPr lang="en-US" sz="2400" spc="-35" dirty="0">
                <a:latin typeface="Carlito"/>
                <a:cs typeface="Carlito"/>
              </a:rPr>
              <a:t>‘class’ </a:t>
            </a:r>
            <a:r>
              <a:rPr lang="en-US" sz="2400" spc="-5" dirty="0">
                <a:latin typeface="Carlito"/>
                <a:cs typeface="Carlito"/>
              </a:rPr>
              <a:t>which classifies </a:t>
            </a:r>
            <a:r>
              <a:rPr lang="en-US" sz="2400" spc="-20" dirty="0">
                <a:latin typeface="Carlito"/>
                <a:cs typeface="Carlito"/>
              </a:rPr>
              <a:t>successful </a:t>
            </a:r>
            <a:r>
              <a:rPr lang="en-US" sz="2400" spc="-5" dirty="0">
                <a:latin typeface="Carlito"/>
                <a:cs typeface="Carlito"/>
              </a:rPr>
              <a:t>landings. </a:t>
            </a:r>
            <a:r>
              <a:rPr lang="en-US" sz="2400" spc="-20" dirty="0">
                <a:latin typeface="Carlito"/>
                <a:cs typeface="Carlito"/>
              </a:rPr>
              <a:t>Explored </a:t>
            </a:r>
            <a:r>
              <a:rPr lang="en-US" sz="2400" spc="-35" dirty="0">
                <a:latin typeface="Carlito"/>
                <a:cs typeface="Carlito"/>
              </a:rPr>
              <a:t>data </a:t>
            </a:r>
            <a:r>
              <a:rPr lang="en-US" sz="2400" spc="-10" dirty="0">
                <a:latin typeface="Carlito"/>
                <a:cs typeface="Carlito"/>
              </a:rPr>
              <a:t>using </a:t>
            </a:r>
            <a:r>
              <a:rPr lang="en-US" sz="2400" dirty="0">
                <a:latin typeface="Carlito"/>
                <a:cs typeface="Carlito"/>
              </a:rPr>
              <a:t>SQL,  </a:t>
            </a:r>
            <a:r>
              <a:rPr lang="en-US" sz="2400" spc="-20" dirty="0">
                <a:latin typeface="Carlito"/>
                <a:cs typeface="Carlito"/>
              </a:rPr>
              <a:t>visualization, </a:t>
            </a:r>
            <a:r>
              <a:rPr lang="en-US" sz="2400" spc="-25" dirty="0">
                <a:latin typeface="Carlito"/>
                <a:cs typeface="Carlito"/>
              </a:rPr>
              <a:t>folium </a:t>
            </a:r>
            <a:r>
              <a:rPr lang="en-US" sz="2400" spc="-15" dirty="0">
                <a:latin typeface="Carlito"/>
                <a:cs typeface="Carlito"/>
              </a:rPr>
              <a:t>maps, </a:t>
            </a:r>
            <a:r>
              <a:rPr lang="en-US" sz="2400" spc="-5" dirty="0">
                <a:latin typeface="Carlito"/>
                <a:cs typeface="Carlito"/>
              </a:rPr>
              <a:t>and </a:t>
            </a:r>
            <a:r>
              <a:rPr lang="en-US" sz="2400" spc="-15" dirty="0">
                <a:latin typeface="Carlito"/>
                <a:cs typeface="Carlito"/>
              </a:rPr>
              <a:t>dashboards. </a:t>
            </a:r>
            <a:r>
              <a:rPr lang="en-US" sz="2400" spc="-25" dirty="0">
                <a:latin typeface="Carlito"/>
                <a:cs typeface="Carlito"/>
              </a:rPr>
              <a:t>Gathered </a:t>
            </a:r>
            <a:r>
              <a:rPr lang="en-US" sz="2400" spc="-30" dirty="0">
                <a:latin typeface="Carlito"/>
                <a:cs typeface="Carlito"/>
              </a:rPr>
              <a:t>relevant </a:t>
            </a:r>
            <a:r>
              <a:rPr lang="en-US" sz="2400" spc="-20" dirty="0">
                <a:latin typeface="Carlito"/>
                <a:cs typeface="Carlito"/>
              </a:rPr>
              <a:t>columns </a:t>
            </a:r>
            <a:r>
              <a:rPr lang="en-US" sz="2400" spc="-30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be </a:t>
            </a:r>
            <a:r>
              <a:rPr lang="en-US" sz="2400" spc="-10" dirty="0">
                <a:latin typeface="Carlito"/>
                <a:cs typeface="Carlito"/>
              </a:rPr>
              <a:t>used </a:t>
            </a:r>
            <a:r>
              <a:rPr lang="en-US" sz="2400" spc="-5" dirty="0">
                <a:latin typeface="Carlito"/>
                <a:cs typeface="Carlito"/>
              </a:rPr>
              <a:t>as  </a:t>
            </a:r>
            <a:r>
              <a:rPr lang="en-US" sz="2400" spc="-30" dirty="0">
                <a:latin typeface="Carlito"/>
                <a:cs typeface="Carlito"/>
              </a:rPr>
              <a:t>features. </a:t>
            </a:r>
            <a:r>
              <a:rPr lang="en-US" sz="2400" spc="-20" dirty="0">
                <a:latin typeface="Carlito"/>
                <a:cs typeface="Carlito"/>
              </a:rPr>
              <a:t>Changed </a:t>
            </a:r>
            <a:r>
              <a:rPr lang="en-US" sz="2400" spc="-5" dirty="0">
                <a:latin typeface="Carlito"/>
                <a:cs typeface="Carlito"/>
              </a:rPr>
              <a:t>all </a:t>
            </a:r>
            <a:r>
              <a:rPr lang="en-US" sz="2400" spc="-25" dirty="0">
                <a:latin typeface="Carlito"/>
                <a:cs typeface="Carlito"/>
              </a:rPr>
              <a:t>categorical </a:t>
            </a:r>
            <a:r>
              <a:rPr lang="en-US" sz="2400" spc="-20" dirty="0">
                <a:latin typeface="Carlito"/>
                <a:cs typeface="Carlito"/>
              </a:rPr>
              <a:t>variables </a:t>
            </a:r>
            <a:r>
              <a:rPr lang="en-US" sz="2400" spc="-30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binary </a:t>
            </a:r>
            <a:r>
              <a:rPr lang="en-US" sz="2400" spc="-15" dirty="0">
                <a:latin typeface="Carlito"/>
                <a:cs typeface="Carlito"/>
              </a:rPr>
              <a:t>using </a:t>
            </a:r>
            <a:r>
              <a:rPr lang="en-US" sz="2400" spc="-5" dirty="0">
                <a:latin typeface="Carlito"/>
                <a:cs typeface="Carlito"/>
              </a:rPr>
              <a:t>one hot </a:t>
            </a:r>
            <a:r>
              <a:rPr lang="en-US" sz="2400" spc="-20" dirty="0">
                <a:latin typeface="Carlito"/>
                <a:cs typeface="Carlito"/>
              </a:rPr>
              <a:t>encoding.  </a:t>
            </a:r>
            <a:r>
              <a:rPr lang="en-US" sz="2400" spc="-25" dirty="0">
                <a:latin typeface="Carlito"/>
                <a:cs typeface="Carlito"/>
              </a:rPr>
              <a:t>Standardized </a:t>
            </a:r>
            <a:r>
              <a:rPr lang="en-US" sz="2400" spc="-35" dirty="0">
                <a:latin typeface="Carlito"/>
                <a:cs typeface="Carlito"/>
              </a:rPr>
              <a:t>data </a:t>
            </a:r>
            <a:r>
              <a:rPr lang="en-US" sz="2400" spc="-5" dirty="0">
                <a:latin typeface="Carlito"/>
                <a:cs typeface="Carlito"/>
              </a:rPr>
              <a:t>and </a:t>
            </a:r>
            <a:r>
              <a:rPr lang="en-US" sz="2400" spc="-15" dirty="0">
                <a:latin typeface="Carlito"/>
                <a:cs typeface="Carlito"/>
              </a:rPr>
              <a:t>used </a:t>
            </a:r>
            <a:r>
              <a:rPr lang="en-US" sz="2400" spc="-20" dirty="0">
                <a:latin typeface="Carlito"/>
                <a:cs typeface="Carlito"/>
              </a:rPr>
              <a:t>GridSearchCV </a:t>
            </a:r>
            <a:r>
              <a:rPr lang="en-US" sz="2400" spc="-30" dirty="0">
                <a:latin typeface="Carlito"/>
                <a:cs typeface="Carlito"/>
              </a:rPr>
              <a:t>to </a:t>
            </a:r>
            <a:r>
              <a:rPr lang="en-US" sz="2400" spc="-15" dirty="0">
                <a:latin typeface="Carlito"/>
                <a:cs typeface="Carlito"/>
              </a:rPr>
              <a:t>find </a:t>
            </a:r>
            <a:r>
              <a:rPr lang="en-US" sz="2400" spc="-20" dirty="0">
                <a:latin typeface="Carlito"/>
                <a:cs typeface="Carlito"/>
              </a:rPr>
              <a:t>best </a:t>
            </a:r>
            <a:r>
              <a:rPr lang="en-US" sz="2400" spc="-40" dirty="0">
                <a:latin typeface="Carlito"/>
                <a:cs typeface="Carlito"/>
              </a:rPr>
              <a:t>parameters </a:t>
            </a:r>
            <a:r>
              <a:rPr lang="en-US" sz="2400" spc="-35" dirty="0">
                <a:latin typeface="Carlito"/>
                <a:cs typeface="Carlito"/>
              </a:rPr>
              <a:t>for </a:t>
            </a:r>
            <a:r>
              <a:rPr lang="en-US" sz="2400" spc="-5" dirty="0">
                <a:latin typeface="Carlito"/>
                <a:cs typeface="Carlito"/>
              </a:rPr>
              <a:t>machine learning  models. </a:t>
            </a:r>
            <a:r>
              <a:rPr lang="en-US" sz="2400" spc="-20" dirty="0">
                <a:latin typeface="Carlito"/>
                <a:cs typeface="Carlito"/>
              </a:rPr>
              <a:t>Visualize </a:t>
            </a:r>
            <a:r>
              <a:rPr lang="en-US" sz="2400" spc="-25" dirty="0">
                <a:latin typeface="Carlito"/>
                <a:cs typeface="Carlito"/>
              </a:rPr>
              <a:t>accuracy score </a:t>
            </a:r>
            <a:r>
              <a:rPr lang="en-US" sz="2400" dirty="0">
                <a:latin typeface="Carlito"/>
                <a:cs typeface="Carlito"/>
              </a:rPr>
              <a:t>of </a:t>
            </a:r>
            <a:r>
              <a:rPr lang="en-US" sz="2400" spc="-5" dirty="0">
                <a:latin typeface="Carlito"/>
                <a:cs typeface="Carlito"/>
              </a:rPr>
              <a:t>all</a:t>
            </a:r>
            <a:r>
              <a:rPr lang="en-US" sz="2400" spc="-4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models.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2400" dirty="0">
              <a:latin typeface="Carlito"/>
              <a:cs typeface="Carlito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20" dirty="0">
                <a:latin typeface="Carlito"/>
                <a:cs typeface="Carlito"/>
              </a:rPr>
              <a:t>Four </a:t>
            </a:r>
            <a:r>
              <a:rPr lang="en-US" sz="2400" spc="-15" dirty="0">
                <a:latin typeface="Carlito"/>
                <a:cs typeface="Carlito"/>
              </a:rPr>
              <a:t>machine </a:t>
            </a:r>
            <a:r>
              <a:rPr lang="en-US" sz="2400" spc="-5" dirty="0">
                <a:latin typeface="Carlito"/>
                <a:cs typeface="Carlito"/>
              </a:rPr>
              <a:t>learning models </a:t>
            </a:r>
            <a:r>
              <a:rPr lang="en-US" sz="2400" spc="-25" dirty="0">
                <a:latin typeface="Carlito"/>
                <a:cs typeface="Carlito"/>
              </a:rPr>
              <a:t>were </a:t>
            </a:r>
            <a:r>
              <a:rPr lang="en-US" sz="2400" spc="-20" dirty="0">
                <a:latin typeface="Carlito"/>
                <a:cs typeface="Carlito"/>
              </a:rPr>
              <a:t>produced: </a:t>
            </a:r>
            <a:r>
              <a:rPr lang="en-US" sz="2400" spc="-5" dirty="0">
                <a:latin typeface="Carlito"/>
                <a:cs typeface="Carlito"/>
              </a:rPr>
              <a:t>Logistic </a:t>
            </a:r>
            <a:r>
              <a:rPr lang="en-US" sz="2400" spc="-20" dirty="0">
                <a:latin typeface="Carlito"/>
                <a:cs typeface="Carlito"/>
              </a:rPr>
              <a:t>Regression, </a:t>
            </a:r>
            <a:r>
              <a:rPr lang="en-US" sz="2400" spc="-15" dirty="0">
                <a:latin typeface="Carlito"/>
                <a:cs typeface="Carlito"/>
              </a:rPr>
              <a:t>Support </a:t>
            </a:r>
            <a:r>
              <a:rPr lang="en-US" sz="2400" spc="-50" dirty="0">
                <a:latin typeface="Carlito"/>
                <a:cs typeface="Carlito"/>
              </a:rPr>
              <a:t>Vector  </a:t>
            </a:r>
            <a:r>
              <a:rPr lang="en-US" sz="2400" spc="-5" dirty="0">
                <a:latin typeface="Carlito"/>
                <a:cs typeface="Carlito"/>
              </a:rPr>
              <a:t>Machine, </a:t>
            </a:r>
            <a:r>
              <a:rPr lang="en-US" sz="2400" spc="-15" dirty="0">
                <a:latin typeface="Carlito"/>
                <a:cs typeface="Carlito"/>
              </a:rPr>
              <a:t>Decision </a:t>
            </a:r>
            <a:r>
              <a:rPr lang="en-US" sz="2400" spc="-80" dirty="0">
                <a:latin typeface="Carlito"/>
                <a:cs typeface="Carlito"/>
              </a:rPr>
              <a:t>Tree </a:t>
            </a:r>
            <a:r>
              <a:rPr lang="en-US" sz="2400" spc="-45" dirty="0">
                <a:latin typeface="Carlito"/>
                <a:cs typeface="Carlito"/>
              </a:rPr>
              <a:t>Classifier, </a:t>
            </a:r>
            <a:r>
              <a:rPr lang="en-US" sz="2400" spc="-5" dirty="0">
                <a:latin typeface="Carlito"/>
                <a:cs typeface="Carlito"/>
              </a:rPr>
              <a:t>and K </a:t>
            </a:r>
            <a:r>
              <a:rPr lang="en-US" sz="2400" spc="-20" dirty="0">
                <a:latin typeface="Carlito"/>
                <a:cs typeface="Carlito"/>
              </a:rPr>
              <a:t>Nearest Neighbors. </a:t>
            </a:r>
            <a:r>
              <a:rPr lang="en-US" sz="2400" spc="-5" dirty="0">
                <a:latin typeface="Carlito"/>
                <a:cs typeface="Carlito"/>
              </a:rPr>
              <a:t>All </a:t>
            </a:r>
            <a:r>
              <a:rPr lang="en-US" sz="2400" spc="-20" dirty="0">
                <a:latin typeface="Carlito"/>
                <a:cs typeface="Carlito"/>
              </a:rPr>
              <a:t>produced </a:t>
            </a:r>
            <a:r>
              <a:rPr lang="en-US" sz="2400" spc="-15" dirty="0">
                <a:latin typeface="Carlito"/>
                <a:cs typeface="Carlito"/>
              </a:rPr>
              <a:t>similar </a:t>
            </a:r>
            <a:r>
              <a:rPr lang="en-US" sz="2400" spc="-20" dirty="0">
                <a:latin typeface="Carlito"/>
                <a:cs typeface="Carlito"/>
              </a:rPr>
              <a:t>results  </a:t>
            </a:r>
            <a:r>
              <a:rPr lang="en-US" sz="2400" spc="-5" dirty="0">
                <a:latin typeface="Carlito"/>
                <a:cs typeface="Carlito"/>
              </a:rPr>
              <a:t>with </a:t>
            </a:r>
            <a:r>
              <a:rPr lang="en-US" sz="2400" spc="-25" dirty="0">
                <a:latin typeface="Carlito"/>
                <a:cs typeface="Carlito"/>
              </a:rPr>
              <a:t>accuracy </a:t>
            </a:r>
            <a:r>
              <a:rPr lang="en-US" sz="2400" spc="-45" dirty="0">
                <a:latin typeface="Carlito"/>
                <a:cs typeface="Carlito"/>
              </a:rPr>
              <a:t>rate </a:t>
            </a:r>
            <a:r>
              <a:rPr lang="en-US" sz="2400" dirty="0">
                <a:latin typeface="Carlito"/>
                <a:cs typeface="Carlito"/>
              </a:rPr>
              <a:t>of </a:t>
            </a:r>
            <a:r>
              <a:rPr lang="en-US" sz="2400" spc="-5" dirty="0">
                <a:latin typeface="Carlito"/>
                <a:cs typeface="Carlito"/>
              </a:rPr>
              <a:t>about 83.33%. All models </a:t>
            </a:r>
            <a:r>
              <a:rPr lang="en-US" sz="2400" spc="-20" dirty="0">
                <a:latin typeface="Carlito"/>
                <a:cs typeface="Carlito"/>
              </a:rPr>
              <a:t>over </a:t>
            </a:r>
            <a:r>
              <a:rPr lang="en-US" sz="2400" spc="-25" dirty="0">
                <a:latin typeface="Carlito"/>
                <a:cs typeface="Carlito"/>
              </a:rPr>
              <a:t>predicted </a:t>
            </a:r>
            <a:r>
              <a:rPr lang="en-US" sz="2400" spc="-20" dirty="0">
                <a:latin typeface="Carlito"/>
                <a:cs typeface="Carlito"/>
              </a:rPr>
              <a:t>successful </a:t>
            </a:r>
            <a:r>
              <a:rPr lang="en-US" sz="2400" spc="-5" dirty="0">
                <a:latin typeface="Carlito"/>
                <a:cs typeface="Carlito"/>
              </a:rPr>
              <a:t>landings. </a:t>
            </a:r>
            <a:r>
              <a:rPr lang="en-US" sz="2400" spc="-20" dirty="0">
                <a:latin typeface="Carlito"/>
                <a:cs typeface="Carlito"/>
              </a:rPr>
              <a:t>More  </a:t>
            </a:r>
            <a:r>
              <a:rPr lang="en-US" sz="2400" spc="-35" dirty="0">
                <a:latin typeface="Carlito"/>
                <a:cs typeface="Carlito"/>
              </a:rPr>
              <a:t>data </a:t>
            </a:r>
            <a:r>
              <a:rPr lang="en-US" sz="2400" spc="-5" dirty="0">
                <a:latin typeface="Carlito"/>
                <a:cs typeface="Carlito"/>
              </a:rPr>
              <a:t>is </a:t>
            </a:r>
            <a:r>
              <a:rPr lang="en-US" sz="2400" spc="-15" dirty="0">
                <a:latin typeface="Carlito"/>
                <a:cs typeface="Carlito"/>
              </a:rPr>
              <a:t>needed </a:t>
            </a:r>
            <a:r>
              <a:rPr lang="en-US" sz="2400" spc="-35" dirty="0">
                <a:latin typeface="Carlito"/>
                <a:cs typeface="Carlito"/>
              </a:rPr>
              <a:t>for </a:t>
            </a:r>
            <a:r>
              <a:rPr lang="en-US" sz="2400" spc="-40" dirty="0">
                <a:latin typeface="Carlito"/>
                <a:cs typeface="Carlito"/>
              </a:rPr>
              <a:t>better </a:t>
            </a:r>
            <a:r>
              <a:rPr lang="en-US" sz="2400" spc="-5" dirty="0">
                <a:latin typeface="Carlito"/>
                <a:cs typeface="Carlito"/>
              </a:rPr>
              <a:t>model </a:t>
            </a:r>
            <a:r>
              <a:rPr lang="en-US" sz="2400" spc="-20" dirty="0">
                <a:latin typeface="Carlito"/>
                <a:cs typeface="Carlito"/>
              </a:rPr>
              <a:t>determination </a:t>
            </a:r>
            <a:r>
              <a:rPr lang="en-US" sz="2400" spc="-5" dirty="0">
                <a:latin typeface="Carlito"/>
                <a:cs typeface="Carlito"/>
              </a:rPr>
              <a:t>and</a:t>
            </a:r>
            <a:r>
              <a:rPr lang="en-US" sz="2400" spc="204" dirty="0">
                <a:latin typeface="Carlito"/>
                <a:cs typeface="Carlito"/>
              </a:rPr>
              <a:t> </a:t>
            </a:r>
            <a:r>
              <a:rPr lang="en-US" sz="2400" spc="-50" dirty="0">
                <a:latin typeface="Carlito"/>
                <a:cs typeface="Carlito"/>
              </a:rPr>
              <a:t>accuracy.</a:t>
            </a:r>
            <a:endParaRPr lang="en-US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3EB72F8-9BD0-AC9A-F047-7D6FD1C5D7E2}"/>
              </a:ext>
            </a:extLst>
          </p:cNvPr>
          <p:cNvSpPr/>
          <p:nvPr/>
        </p:nvSpPr>
        <p:spPr>
          <a:xfrm>
            <a:off x="770011" y="1626844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08F43-B412-797F-64E8-DD6AB48F5171}"/>
              </a:ext>
            </a:extLst>
          </p:cNvPr>
          <p:cNvSpPr txBox="1"/>
          <p:nvPr/>
        </p:nvSpPr>
        <p:spPr>
          <a:xfrm>
            <a:off x="770011" y="4802769"/>
            <a:ext cx="10286872" cy="60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lang="en-US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lang="en-US" sz="18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no inclusively.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FEF74A-6552-B525-0005-9AA41F7D6F34}"/>
              </a:ext>
            </a:extLst>
          </p:cNvPr>
          <p:cNvSpPr/>
          <p:nvPr/>
        </p:nvSpPr>
        <p:spPr>
          <a:xfrm>
            <a:off x="381129" y="1564465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34DF7-7446-332F-FE06-94F0DBAE2C5F}"/>
              </a:ext>
            </a:extLst>
          </p:cNvPr>
          <p:cNvSpPr txBox="1"/>
          <p:nvPr/>
        </p:nvSpPr>
        <p:spPr>
          <a:xfrm>
            <a:off x="6027811" y="1833060"/>
            <a:ext cx="6096000" cy="290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18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lang="en-US" sz="1800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lang="en-US" sz="18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lang="en-US" sz="18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lang="en-US" sz="1800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A822AAA-5F6F-921E-CEB9-1B0DB85517BA}"/>
              </a:ext>
            </a:extLst>
          </p:cNvPr>
          <p:cNvSpPr/>
          <p:nvPr/>
        </p:nvSpPr>
        <p:spPr>
          <a:xfrm>
            <a:off x="770011" y="1541267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4A627-F863-BF60-BBD2-E2D6E35E40F7}"/>
              </a:ext>
            </a:extLst>
          </p:cNvPr>
          <p:cNvSpPr txBox="1"/>
          <p:nvPr/>
        </p:nvSpPr>
        <p:spPr>
          <a:xfrm>
            <a:off x="6821214" y="1541267"/>
            <a:ext cx="4758430" cy="206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US" sz="18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US" sz="18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US" sz="18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US" sz="18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8052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8C85AF9-2ADA-8E03-E51B-8A23F3202884}"/>
              </a:ext>
            </a:extLst>
          </p:cNvPr>
          <p:cNvSpPr/>
          <p:nvPr/>
        </p:nvSpPr>
        <p:spPr>
          <a:xfrm>
            <a:off x="703195" y="1673982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872D1-20A5-3F05-EA8E-F4C967B15ECD}"/>
              </a:ext>
            </a:extLst>
          </p:cNvPr>
          <p:cNvSpPr txBox="1"/>
          <p:nvPr/>
        </p:nvSpPr>
        <p:spPr>
          <a:xfrm>
            <a:off x="703194" y="4337477"/>
            <a:ext cx="10437771" cy="102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US" sz="18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US" sz="18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lang="en-US" sz="18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528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F6CF061-F412-82C9-8E34-5746F150850E}"/>
              </a:ext>
            </a:extLst>
          </p:cNvPr>
          <p:cNvSpPr/>
          <p:nvPr/>
        </p:nvSpPr>
        <p:spPr>
          <a:xfrm>
            <a:off x="770011" y="1561100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5699A-A14C-FBD8-0159-1A9C65E89B40}"/>
              </a:ext>
            </a:extLst>
          </p:cNvPr>
          <p:cNvSpPr txBox="1"/>
          <p:nvPr/>
        </p:nvSpPr>
        <p:spPr>
          <a:xfrm>
            <a:off x="770011" y="4228522"/>
            <a:ext cx="10412996" cy="1217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18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lang="en-US" sz="1800" dirty="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18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18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lang="en-US" sz="18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B5F0F4-650F-ED6D-38F3-97A0C6474967}"/>
              </a:ext>
            </a:extLst>
          </p:cNvPr>
          <p:cNvSpPr txBox="1"/>
          <p:nvPr/>
        </p:nvSpPr>
        <p:spPr>
          <a:xfrm>
            <a:off x="725214" y="1407436"/>
            <a:ext cx="6957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Interactive map with folium</a:t>
            </a:r>
            <a:endParaRPr lang="en-IN" sz="4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spc="-370" dirty="0">
                <a:uFill>
                  <a:solidFill>
                    <a:srgbClr val="7D7D7D"/>
                  </a:solidFill>
                </a:uFill>
              </a:rPr>
              <a:t>Launch </a:t>
            </a:r>
            <a:r>
              <a:rPr lang="en-IN" spc="-325" dirty="0">
                <a:uFill>
                  <a:solidFill>
                    <a:srgbClr val="7D7D7D"/>
                  </a:solidFill>
                </a:uFill>
              </a:rPr>
              <a:t>Site</a:t>
            </a:r>
            <a:r>
              <a:rPr lang="en-IN" spc="-45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IN" spc="-305" dirty="0">
                <a:uFill>
                  <a:solidFill>
                    <a:srgbClr val="7D7D7D"/>
                  </a:solidFill>
                </a:uFill>
              </a:rPr>
              <a:t>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0E310D9-14E3-0762-ACAD-D87F85D43D82}"/>
              </a:ext>
            </a:extLst>
          </p:cNvPr>
          <p:cNvSpPr/>
          <p:nvPr/>
        </p:nvSpPr>
        <p:spPr>
          <a:xfrm>
            <a:off x="770011" y="1621536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318A7-8290-27BC-04DA-C36BFC8CBF02}"/>
              </a:ext>
            </a:extLst>
          </p:cNvPr>
          <p:cNvSpPr txBox="1"/>
          <p:nvPr/>
        </p:nvSpPr>
        <p:spPr>
          <a:xfrm>
            <a:off x="734027" y="5428461"/>
            <a:ext cx="10315363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18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18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spc="-320" dirty="0">
                <a:uFill>
                  <a:solidFill>
                    <a:srgbClr val="7D7D7D"/>
                  </a:solidFill>
                </a:uFill>
              </a:rPr>
              <a:t>Color-Coded </a:t>
            </a:r>
            <a:r>
              <a:rPr lang="en-IN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IN" spc="-53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IN" spc="-270" dirty="0">
                <a:uFill>
                  <a:solidFill>
                    <a:srgbClr val="7D7D7D"/>
                  </a:solidFill>
                </a:uFill>
              </a:rPr>
              <a:t>Markers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B59D67C-D06C-C85E-F402-DBEE181133D8}"/>
              </a:ext>
            </a:extLst>
          </p:cNvPr>
          <p:cNvSpPr/>
          <p:nvPr/>
        </p:nvSpPr>
        <p:spPr>
          <a:xfrm>
            <a:off x="2882590" y="1400794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D066B-A012-8560-4203-30F3C00B546E}"/>
              </a:ext>
            </a:extLst>
          </p:cNvPr>
          <p:cNvSpPr txBox="1"/>
          <p:nvPr/>
        </p:nvSpPr>
        <p:spPr>
          <a:xfrm>
            <a:off x="1534509" y="5323513"/>
            <a:ext cx="11351173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1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1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spc="-505" dirty="0">
                <a:uFill>
                  <a:solidFill>
                    <a:srgbClr val="7D7D7D"/>
                  </a:solidFill>
                </a:uFill>
              </a:rPr>
              <a:t>Key </a:t>
            </a:r>
            <a:r>
              <a:rPr lang="en-IN" spc="-270" dirty="0">
                <a:uFill>
                  <a:solidFill>
                    <a:srgbClr val="7D7D7D"/>
                  </a:solidFill>
                </a:uFill>
              </a:rPr>
              <a:t>Location</a:t>
            </a:r>
            <a:r>
              <a:rPr lang="en-IN" spc="-445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IN" spc="-260" dirty="0">
                <a:uFill>
                  <a:solidFill>
                    <a:srgbClr val="7D7D7D"/>
                  </a:solidFill>
                </a:uFill>
              </a:rPr>
              <a:t>Proximities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A544DA4-C9C2-6F3D-C8F1-5AC8F1836CE3}"/>
              </a:ext>
            </a:extLst>
          </p:cNvPr>
          <p:cNvSpPr/>
          <p:nvPr/>
        </p:nvSpPr>
        <p:spPr>
          <a:xfrm>
            <a:off x="854094" y="1355886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02B9226F-EC0F-D2B2-E07B-A65277D2E7A0}"/>
              </a:ext>
            </a:extLst>
          </p:cNvPr>
          <p:cNvGrpSpPr/>
          <p:nvPr/>
        </p:nvGrpSpPr>
        <p:grpSpPr>
          <a:xfrm>
            <a:off x="879863" y="3174122"/>
            <a:ext cx="8389620" cy="1562099"/>
            <a:chOff x="2802635" y="3552444"/>
            <a:chExt cx="7505700" cy="156210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3509EFD9-4D00-8BE6-FB24-B345D12DCA80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1DD76453-F2D0-1AF3-0B07-521FDFFA4CCB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D21FC7-2DE9-EB4F-E867-7E93562B1556}"/>
              </a:ext>
            </a:extLst>
          </p:cNvPr>
          <p:cNvSpPr txBox="1"/>
          <p:nvPr/>
        </p:nvSpPr>
        <p:spPr>
          <a:xfrm>
            <a:off x="854094" y="5027511"/>
            <a:ext cx="10577183" cy="100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D8C693A-8A62-D2B5-E7E4-F550AECE9ACD}"/>
              </a:ext>
            </a:extLst>
          </p:cNvPr>
          <p:cNvSpPr/>
          <p:nvPr/>
        </p:nvSpPr>
        <p:spPr>
          <a:xfrm>
            <a:off x="828068" y="1882245"/>
            <a:ext cx="4043171" cy="404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9E912-E114-9C16-4C90-D71832DAE187}"/>
              </a:ext>
            </a:extLst>
          </p:cNvPr>
          <p:cNvSpPr txBox="1"/>
          <p:nvPr/>
        </p:nvSpPr>
        <p:spPr>
          <a:xfrm>
            <a:off x="1045917" y="6057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5" dirty="0">
                <a:latin typeface="Carlito"/>
                <a:cs typeface="Carlito"/>
              </a:rPr>
              <a:t>SpaceX </a:t>
            </a:r>
            <a:r>
              <a:rPr lang="en-US" sz="1800" b="1" spc="-20" dirty="0">
                <a:latin typeface="Carlito"/>
                <a:cs typeface="Carlito"/>
              </a:rPr>
              <a:t>Falcon </a:t>
            </a:r>
            <a:r>
              <a:rPr lang="en-US" sz="1800" b="1" dirty="0">
                <a:latin typeface="Carlito"/>
                <a:cs typeface="Carlito"/>
              </a:rPr>
              <a:t>9 </a:t>
            </a:r>
            <a:r>
              <a:rPr lang="en-US" sz="1800" b="1" spc="-25" dirty="0">
                <a:latin typeface="Carlito"/>
                <a:cs typeface="Carlito"/>
              </a:rPr>
              <a:t>Rocket </a:t>
            </a:r>
            <a:r>
              <a:rPr lang="en-US" sz="1800" b="1" dirty="0">
                <a:latin typeface="Carlito"/>
                <a:cs typeface="Carlito"/>
              </a:rPr>
              <a:t>– </a:t>
            </a:r>
            <a:r>
              <a:rPr lang="en-US" sz="1800" b="1" spc="-5" dirty="0">
                <a:latin typeface="Carlito"/>
                <a:cs typeface="Carlito"/>
              </a:rPr>
              <a:t>The</a:t>
            </a:r>
            <a:r>
              <a:rPr lang="en-US" sz="1800" b="1" spc="-185" dirty="0">
                <a:latin typeface="Carlito"/>
                <a:cs typeface="Carlito"/>
              </a:rPr>
              <a:t> </a:t>
            </a:r>
            <a:r>
              <a:rPr lang="en-US" sz="1800" b="1" spc="-45" dirty="0">
                <a:latin typeface="Carlito"/>
                <a:cs typeface="Carlito"/>
              </a:rPr>
              <a:t>Verge</a:t>
            </a:r>
            <a:endParaRPr lang="en-US" sz="1800" b="1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AA801-2F17-DD32-3EB9-DA58947D3171}"/>
              </a:ext>
            </a:extLst>
          </p:cNvPr>
          <p:cNvSpPr txBox="1"/>
          <p:nvPr/>
        </p:nvSpPr>
        <p:spPr>
          <a:xfrm>
            <a:off x="5361972" y="1712189"/>
            <a:ext cx="6096000" cy="3799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99995">
              <a:lnSpc>
                <a:spcPct val="100000"/>
              </a:lnSpc>
              <a:spcBef>
                <a:spcPts val="1270"/>
              </a:spcBef>
            </a:pPr>
            <a:r>
              <a:rPr lang="en-US" sz="2400" spc="-20" dirty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Background:</a:t>
            </a:r>
            <a:endParaRPr lang="en-US" sz="24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1800" spc="-20" dirty="0">
                <a:latin typeface="Carlito"/>
                <a:cs typeface="Carlito"/>
              </a:rPr>
              <a:t>Commercial </a:t>
            </a:r>
            <a:r>
              <a:rPr lang="en-US" sz="1800" spc="-10" dirty="0">
                <a:latin typeface="Carlito"/>
                <a:cs typeface="Carlito"/>
              </a:rPr>
              <a:t>Space </a:t>
            </a:r>
            <a:r>
              <a:rPr lang="en-US" sz="1800" spc="-25" dirty="0">
                <a:latin typeface="Carlito"/>
                <a:cs typeface="Carlito"/>
              </a:rPr>
              <a:t>Age </a:t>
            </a:r>
            <a:r>
              <a:rPr lang="en-US" sz="1800" spc="-5" dirty="0">
                <a:latin typeface="Carlito"/>
                <a:cs typeface="Carlito"/>
              </a:rPr>
              <a:t>is</a:t>
            </a:r>
            <a:r>
              <a:rPr lang="en-US" sz="1800" spc="50" dirty="0">
                <a:latin typeface="Carlito"/>
                <a:cs typeface="Carlito"/>
              </a:rPr>
              <a:t> </a:t>
            </a:r>
            <a:r>
              <a:rPr lang="en-US" sz="1800" spc="-20" dirty="0">
                <a:latin typeface="Carlito"/>
                <a:cs typeface="Carlito"/>
              </a:rPr>
              <a:t>Here</a:t>
            </a:r>
            <a:endParaRPr lang="en-US" sz="18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1800" spc="-15" dirty="0">
                <a:latin typeface="Carlito"/>
                <a:cs typeface="Carlito"/>
              </a:rPr>
              <a:t>Space </a:t>
            </a:r>
            <a:r>
              <a:rPr lang="en-US" sz="1800" spc="-5" dirty="0">
                <a:latin typeface="Carlito"/>
                <a:cs typeface="Carlito"/>
              </a:rPr>
              <a:t>X </a:t>
            </a:r>
            <a:r>
              <a:rPr lang="en-US" sz="1800" spc="-15" dirty="0">
                <a:latin typeface="Carlito"/>
                <a:cs typeface="Carlito"/>
              </a:rPr>
              <a:t>has </a:t>
            </a:r>
            <a:r>
              <a:rPr lang="en-US" sz="1800" spc="-20" dirty="0">
                <a:latin typeface="Carlito"/>
                <a:cs typeface="Carlito"/>
              </a:rPr>
              <a:t>best pricing </a:t>
            </a:r>
            <a:r>
              <a:rPr lang="en-US" sz="1800" spc="-15" dirty="0">
                <a:latin typeface="Carlito"/>
                <a:cs typeface="Carlito"/>
              </a:rPr>
              <a:t>($62 </a:t>
            </a:r>
            <a:r>
              <a:rPr lang="en-US" sz="1800" spc="-5" dirty="0">
                <a:latin typeface="Carlito"/>
                <a:cs typeface="Carlito"/>
              </a:rPr>
              <a:t>million </a:t>
            </a:r>
            <a:r>
              <a:rPr lang="en-US" sz="1800" spc="-15" dirty="0">
                <a:latin typeface="Carlito"/>
                <a:cs typeface="Carlito"/>
              </a:rPr>
              <a:t>vs. </a:t>
            </a:r>
            <a:r>
              <a:rPr lang="en-US" sz="1800" spc="-5" dirty="0">
                <a:latin typeface="Carlito"/>
                <a:cs typeface="Carlito"/>
              </a:rPr>
              <a:t>$165 million</a:t>
            </a:r>
            <a:r>
              <a:rPr lang="en-US" sz="1800" spc="2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USD)</a:t>
            </a:r>
            <a:endParaRPr lang="en-US" sz="18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1800" spc="-25" dirty="0">
                <a:latin typeface="Carlito"/>
                <a:cs typeface="Carlito"/>
              </a:rPr>
              <a:t>Largely </a:t>
            </a:r>
            <a:r>
              <a:rPr lang="en-US" sz="1800" spc="-15" dirty="0">
                <a:latin typeface="Carlito"/>
                <a:cs typeface="Carlito"/>
              </a:rPr>
              <a:t>due </a:t>
            </a:r>
            <a:r>
              <a:rPr lang="en-US" sz="1800" spc="-30" dirty="0">
                <a:latin typeface="Carlito"/>
                <a:cs typeface="Carlito"/>
              </a:rPr>
              <a:t>to </a:t>
            </a:r>
            <a:r>
              <a:rPr lang="en-US" sz="1800" spc="-5" dirty="0">
                <a:latin typeface="Carlito"/>
                <a:cs typeface="Carlito"/>
              </a:rPr>
              <a:t>ability </a:t>
            </a:r>
            <a:r>
              <a:rPr lang="en-US" sz="1800" spc="-30" dirty="0">
                <a:latin typeface="Carlito"/>
                <a:cs typeface="Carlito"/>
              </a:rPr>
              <a:t>to recover </a:t>
            </a:r>
            <a:r>
              <a:rPr lang="en-US" sz="1800" spc="-15" dirty="0">
                <a:latin typeface="Carlito"/>
                <a:cs typeface="Carlito"/>
              </a:rPr>
              <a:t>part </a:t>
            </a:r>
            <a:r>
              <a:rPr lang="en-US" sz="1800" dirty="0">
                <a:latin typeface="Carlito"/>
                <a:cs typeface="Carlito"/>
              </a:rPr>
              <a:t>of </a:t>
            </a:r>
            <a:r>
              <a:rPr lang="en-US" sz="1800" spc="-45" dirty="0">
                <a:latin typeface="Carlito"/>
                <a:cs typeface="Carlito"/>
              </a:rPr>
              <a:t>rocket </a:t>
            </a:r>
            <a:r>
              <a:rPr lang="en-US" sz="1800" spc="-25" dirty="0">
                <a:latin typeface="Carlito"/>
                <a:cs typeface="Carlito"/>
              </a:rPr>
              <a:t>(Stage</a:t>
            </a:r>
            <a:r>
              <a:rPr lang="en-US" sz="1800" spc="13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1)</a:t>
            </a:r>
            <a:endParaRPr lang="en-US" sz="18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1800" spc="-15" dirty="0">
                <a:latin typeface="Carlito"/>
                <a:cs typeface="Carlito"/>
              </a:rPr>
              <a:t>Space </a:t>
            </a:r>
            <a:r>
              <a:rPr lang="en-US" sz="1800" spc="-5" dirty="0">
                <a:latin typeface="Carlito"/>
                <a:cs typeface="Carlito"/>
              </a:rPr>
              <a:t>Y </a:t>
            </a:r>
            <a:r>
              <a:rPr lang="en-US" sz="1800" spc="-25" dirty="0">
                <a:latin typeface="Carlito"/>
                <a:cs typeface="Carlito"/>
              </a:rPr>
              <a:t>wants </a:t>
            </a:r>
            <a:r>
              <a:rPr lang="en-US" sz="1800" spc="-30" dirty="0">
                <a:latin typeface="Carlito"/>
                <a:cs typeface="Carlito"/>
              </a:rPr>
              <a:t>to </a:t>
            </a:r>
            <a:r>
              <a:rPr lang="en-US" sz="1800" spc="-25" dirty="0">
                <a:latin typeface="Carlito"/>
                <a:cs typeface="Carlito"/>
              </a:rPr>
              <a:t>compete </a:t>
            </a:r>
            <a:r>
              <a:rPr lang="en-US" sz="1800" spc="-5" dirty="0">
                <a:latin typeface="Carlito"/>
                <a:cs typeface="Carlito"/>
              </a:rPr>
              <a:t>with </a:t>
            </a:r>
            <a:r>
              <a:rPr lang="en-US" sz="1800" spc="-10" dirty="0">
                <a:latin typeface="Carlito"/>
                <a:cs typeface="Carlito"/>
              </a:rPr>
              <a:t>Space</a:t>
            </a:r>
            <a:r>
              <a:rPr lang="en-US" sz="1800" spc="60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X</a:t>
            </a:r>
            <a:endParaRPr lang="en-US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BB562C"/>
              </a:buClr>
              <a:buFont typeface="Arial"/>
              <a:buChar char="•"/>
            </a:pPr>
            <a:endParaRPr lang="en-US" sz="2800" dirty="0">
              <a:latin typeface="Carlito"/>
              <a:cs typeface="Carlito"/>
            </a:endParaRPr>
          </a:p>
          <a:p>
            <a:pPr marL="144780" algn="ctr">
              <a:lnSpc>
                <a:spcPct val="100000"/>
              </a:lnSpc>
            </a:pPr>
            <a:r>
              <a:rPr lang="en-US" sz="2400" spc="-20" dirty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Problem:</a:t>
            </a:r>
            <a:endParaRPr lang="en-US" sz="2400" dirty="0">
              <a:latin typeface="Carlito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800" spc="-10" dirty="0">
                <a:latin typeface="Carlito"/>
                <a:cs typeface="Carlito"/>
              </a:rPr>
              <a:t>Space </a:t>
            </a:r>
            <a:r>
              <a:rPr lang="en-US" sz="1800" spc="-5" dirty="0">
                <a:latin typeface="Carlito"/>
                <a:cs typeface="Carlito"/>
              </a:rPr>
              <a:t>Y </a:t>
            </a:r>
            <a:r>
              <a:rPr lang="en-US" sz="1800" spc="-25" dirty="0">
                <a:latin typeface="Carlito"/>
                <a:cs typeface="Carlito"/>
              </a:rPr>
              <a:t>tasks </a:t>
            </a:r>
            <a:r>
              <a:rPr lang="en-US" sz="1800" spc="-5" dirty="0">
                <a:latin typeface="Carlito"/>
                <a:cs typeface="Carlito"/>
              </a:rPr>
              <a:t>us </a:t>
            </a:r>
            <a:r>
              <a:rPr lang="en-US" sz="1800" spc="-30" dirty="0">
                <a:latin typeface="Carlito"/>
                <a:cs typeface="Carlito"/>
              </a:rPr>
              <a:t>to </a:t>
            </a:r>
            <a:r>
              <a:rPr lang="en-US" sz="1800" spc="-25" dirty="0">
                <a:latin typeface="Carlito"/>
                <a:cs typeface="Carlito"/>
              </a:rPr>
              <a:t>train </a:t>
            </a:r>
            <a:r>
              <a:rPr lang="en-US" sz="1800" spc="-5" dirty="0">
                <a:latin typeface="Carlito"/>
                <a:cs typeface="Carlito"/>
              </a:rPr>
              <a:t>a machine learning model </a:t>
            </a:r>
            <a:r>
              <a:rPr lang="en-US" sz="1800" spc="-60" dirty="0">
                <a:latin typeface="Carlito"/>
                <a:cs typeface="Carlito"/>
              </a:rPr>
              <a:t>to  </a:t>
            </a:r>
            <a:r>
              <a:rPr lang="en-US" sz="1800" spc="-20" dirty="0">
                <a:latin typeface="Carlito"/>
                <a:cs typeface="Carlito"/>
              </a:rPr>
              <a:t>predict successful </a:t>
            </a:r>
            <a:r>
              <a:rPr lang="en-US" sz="1800" spc="-25" dirty="0">
                <a:latin typeface="Carlito"/>
                <a:cs typeface="Carlito"/>
              </a:rPr>
              <a:t>Stage </a:t>
            </a:r>
            <a:r>
              <a:rPr lang="en-US" sz="1800" spc="-5" dirty="0">
                <a:latin typeface="Carlito"/>
                <a:cs typeface="Carlito"/>
              </a:rPr>
              <a:t>1</a:t>
            </a:r>
            <a:r>
              <a:rPr lang="en-US" sz="1800" spc="45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recovery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>
                <a:uFill>
                  <a:solidFill>
                    <a:srgbClr val="7D7D7D"/>
                  </a:solidFill>
                </a:uFill>
              </a:rPr>
              <a:t>Successful </a:t>
            </a:r>
            <a:r>
              <a:rPr lang="en-US" spc="-395" dirty="0">
                <a:uFill>
                  <a:solidFill>
                    <a:srgbClr val="7D7D7D"/>
                  </a:solidFill>
                </a:uFill>
              </a:rPr>
              <a:t>Launches Across </a:t>
            </a:r>
            <a:r>
              <a:rPr lang="en-US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spc="-42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spc="-380" dirty="0">
                <a:uFill>
                  <a:solidFill>
                    <a:srgbClr val="7D7D7D"/>
                  </a:solidFill>
                </a:uFill>
              </a:rPr>
              <a:t>Sites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6DD179A-9A3A-336A-A6B3-1C266FCE4D29}"/>
              </a:ext>
            </a:extLst>
          </p:cNvPr>
          <p:cNvSpPr/>
          <p:nvPr/>
        </p:nvSpPr>
        <p:spPr>
          <a:xfrm>
            <a:off x="8800878" y="1564756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0453A5C-B087-9429-27E6-E363D36A6B09}"/>
              </a:ext>
            </a:extLst>
          </p:cNvPr>
          <p:cNvSpPr/>
          <p:nvPr/>
        </p:nvSpPr>
        <p:spPr>
          <a:xfrm>
            <a:off x="9543828" y="4623469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3B53F-B000-FDB3-CBC1-A732A529FCC1}"/>
              </a:ext>
            </a:extLst>
          </p:cNvPr>
          <p:cNvSpPr txBox="1"/>
          <p:nvPr/>
        </p:nvSpPr>
        <p:spPr>
          <a:xfrm>
            <a:off x="770011" y="2074755"/>
            <a:ext cx="7491120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US" sz="1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285" dirty="0">
                <a:uFill>
                  <a:solidFill>
                    <a:srgbClr val="7D7D7D"/>
                  </a:solidFill>
                </a:uFill>
              </a:rPr>
              <a:t>Highest </a:t>
            </a:r>
            <a:r>
              <a:rPr lang="en-US" spc="-520" dirty="0">
                <a:uFill>
                  <a:solidFill>
                    <a:srgbClr val="7D7D7D"/>
                  </a:solidFill>
                </a:uFill>
              </a:rPr>
              <a:t>Success </a:t>
            </a:r>
            <a:r>
              <a:rPr lang="en-US" spc="-395" dirty="0">
                <a:uFill>
                  <a:solidFill>
                    <a:srgbClr val="7D7D7D"/>
                  </a:solidFill>
                </a:uFill>
              </a:rPr>
              <a:t>Rate </a:t>
            </a:r>
            <a:r>
              <a:rPr lang="en-US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spc="-40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spc="-325" dirty="0">
                <a:uFill>
                  <a:solidFill>
                    <a:srgbClr val="7D7D7D"/>
                  </a:solidFill>
                </a:uFill>
              </a:rPr>
              <a:t>Site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25EBEA5-51ED-8FDB-6BCE-E8D44DBE5FFF}"/>
              </a:ext>
            </a:extLst>
          </p:cNvPr>
          <p:cNvSpPr/>
          <p:nvPr/>
        </p:nvSpPr>
        <p:spPr>
          <a:xfrm>
            <a:off x="4088524" y="1502979"/>
            <a:ext cx="3520966" cy="3320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B144BD6-7420-17CE-4F2B-1F59F2DCA2EA}"/>
              </a:ext>
            </a:extLst>
          </p:cNvPr>
          <p:cNvSpPr/>
          <p:nvPr/>
        </p:nvSpPr>
        <p:spPr>
          <a:xfrm>
            <a:off x="8266605" y="1585500"/>
            <a:ext cx="896334" cy="755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F3B5615-EF3C-B9C9-6D87-071DC4F05B3F}"/>
              </a:ext>
            </a:extLst>
          </p:cNvPr>
          <p:cNvSpPr/>
          <p:nvPr/>
        </p:nvSpPr>
        <p:spPr>
          <a:xfrm>
            <a:off x="8257491" y="2594792"/>
            <a:ext cx="3829405" cy="3693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E4B4F-AFED-EF8D-F133-7EDAF80AC608}"/>
              </a:ext>
            </a:extLst>
          </p:cNvPr>
          <p:cNvSpPr txBox="1"/>
          <p:nvPr/>
        </p:nvSpPr>
        <p:spPr>
          <a:xfrm>
            <a:off x="770010" y="5208197"/>
            <a:ext cx="10066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1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/>
              <a:t>Payload </a:t>
            </a:r>
            <a:r>
              <a:rPr lang="en-US" spc="-390" dirty="0"/>
              <a:t>Mass </a:t>
            </a:r>
            <a:r>
              <a:rPr lang="en-US" spc="-365" dirty="0"/>
              <a:t>vs. </a:t>
            </a:r>
            <a:r>
              <a:rPr lang="en-US" spc="-520" dirty="0"/>
              <a:t>Success </a:t>
            </a:r>
            <a:r>
              <a:rPr lang="en-US" spc="-365" dirty="0"/>
              <a:t>vs. </a:t>
            </a:r>
            <a:r>
              <a:rPr lang="en-US" spc="-270" dirty="0"/>
              <a:t>Booster  </a:t>
            </a:r>
            <a:r>
              <a:rPr lang="en-US" spc="-330" dirty="0">
                <a:uFill>
                  <a:solidFill>
                    <a:srgbClr val="7D7D7D"/>
                  </a:solidFill>
                </a:uFill>
              </a:rPr>
              <a:t>Version</a:t>
            </a:r>
            <a:r>
              <a:rPr lang="en-US" spc="-409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spc="-330" dirty="0">
                <a:uFill>
                  <a:solidFill>
                    <a:srgbClr val="7D7D7D"/>
                  </a:solidFill>
                </a:uFill>
              </a:rPr>
              <a:t>Category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3AC6643-2F74-11DF-4B89-B8D8D2C8FA71}"/>
              </a:ext>
            </a:extLst>
          </p:cNvPr>
          <p:cNvSpPr/>
          <p:nvPr/>
        </p:nvSpPr>
        <p:spPr>
          <a:xfrm>
            <a:off x="311977" y="1457830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8B1DB-6970-350E-227D-E2523B3FC168}"/>
              </a:ext>
            </a:extLst>
          </p:cNvPr>
          <p:cNvSpPr txBox="1"/>
          <p:nvPr/>
        </p:nvSpPr>
        <p:spPr>
          <a:xfrm>
            <a:off x="402981" y="4802390"/>
            <a:ext cx="11386037" cy="111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Plotly dashboard has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18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US" sz="18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US" sz="18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EFF75F9-FD1F-37BA-376E-8B8791ECA19C}"/>
              </a:ext>
            </a:extLst>
          </p:cNvPr>
          <p:cNvSpPr/>
          <p:nvPr/>
        </p:nvSpPr>
        <p:spPr>
          <a:xfrm>
            <a:off x="3029232" y="1428881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6FACA-E1A8-7B3B-AA21-739C3421AE3A}"/>
              </a:ext>
            </a:extLst>
          </p:cNvPr>
          <p:cNvSpPr txBox="1"/>
          <p:nvPr/>
        </p:nvSpPr>
        <p:spPr>
          <a:xfrm>
            <a:off x="1106289" y="4900115"/>
            <a:ext cx="10675807" cy="1419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All models had virtually 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0" dirty="0">
                <a:latin typeface="Carlito"/>
                <a:cs typeface="Carlito"/>
              </a:rPr>
              <a:t>accuracy </a:t>
            </a:r>
            <a:r>
              <a:rPr lang="en-US" sz="1800" spc="-5" dirty="0">
                <a:latin typeface="Carlito"/>
                <a:cs typeface="Carlito"/>
              </a:rPr>
              <a:t>on the </a:t>
            </a:r>
            <a:r>
              <a:rPr lang="en-US" sz="1800" spc="-20" dirty="0">
                <a:latin typeface="Carlito"/>
                <a:cs typeface="Carlito"/>
              </a:rPr>
              <a:t>test set </a:t>
            </a:r>
            <a:r>
              <a:rPr lang="en-US" sz="1800" spc="-15" dirty="0">
                <a:latin typeface="Carlito"/>
                <a:cs typeface="Carlito"/>
              </a:rPr>
              <a:t>at </a:t>
            </a:r>
            <a:r>
              <a:rPr lang="en-US" sz="1800" spc="-20" dirty="0">
                <a:latin typeface="Carlito"/>
                <a:cs typeface="Carlito"/>
              </a:rPr>
              <a:t>83.33% </a:t>
            </a:r>
            <a:r>
              <a:rPr lang="en-US" sz="1800" spc="-45" dirty="0">
                <a:latin typeface="Carlito"/>
                <a:cs typeface="Carlito"/>
              </a:rPr>
              <a:t>accuracy.  </a:t>
            </a:r>
          </a:p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1800" dirty="0">
                <a:latin typeface="Carlito"/>
                <a:cs typeface="Carlito"/>
              </a:rPr>
              <a:t>It </a:t>
            </a:r>
            <a:r>
              <a:rPr lang="en-US" sz="1800" spc="-5" dirty="0">
                <a:latin typeface="Carlito"/>
                <a:cs typeface="Carlito"/>
              </a:rPr>
              <a:t>should be </a:t>
            </a:r>
            <a:r>
              <a:rPr lang="en-US" sz="1800" spc="-15" dirty="0">
                <a:latin typeface="Carlito"/>
                <a:cs typeface="Carlito"/>
              </a:rPr>
              <a:t>noted </a:t>
            </a:r>
            <a:r>
              <a:rPr lang="en-US" sz="1800" spc="-10" dirty="0">
                <a:latin typeface="Carlito"/>
                <a:cs typeface="Carlito"/>
              </a:rPr>
              <a:t>that </a:t>
            </a:r>
            <a:r>
              <a:rPr lang="en-US" sz="1800" spc="-20" dirty="0">
                <a:latin typeface="Carlito"/>
                <a:cs typeface="Carlito"/>
              </a:rPr>
              <a:t>test size </a:t>
            </a:r>
            <a:r>
              <a:rPr lang="en-US" sz="1800" dirty="0">
                <a:latin typeface="Carlito"/>
                <a:cs typeface="Carlito"/>
              </a:rPr>
              <a:t>is </a:t>
            </a:r>
            <a:r>
              <a:rPr lang="en-US" sz="1800" spc="-5" dirty="0">
                <a:latin typeface="Carlito"/>
                <a:cs typeface="Carlito"/>
              </a:rPr>
              <a:t>small </a:t>
            </a:r>
            <a:r>
              <a:rPr lang="en-US" sz="1800" spc="-15" dirty="0">
                <a:latin typeface="Carlito"/>
                <a:cs typeface="Carlito"/>
              </a:rPr>
              <a:t>at </a:t>
            </a:r>
            <a:r>
              <a:rPr lang="en-US" sz="1800" spc="-5" dirty="0">
                <a:latin typeface="Carlito"/>
                <a:cs typeface="Carlito"/>
              </a:rPr>
              <a:t>only </a:t>
            </a:r>
            <a:r>
              <a:rPr lang="en-US" sz="1800" spc="-10" dirty="0">
                <a:latin typeface="Carlito"/>
                <a:cs typeface="Carlito"/>
              </a:rPr>
              <a:t>sample </a:t>
            </a:r>
            <a:r>
              <a:rPr lang="en-US" sz="1800" spc="-20" dirty="0">
                <a:latin typeface="Carlito"/>
                <a:cs typeface="Carlito"/>
              </a:rPr>
              <a:t>size </a:t>
            </a:r>
            <a:r>
              <a:rPr lang="en-US" sz="1800" spc="-5" dirty="0">
                <a:latin typeface="Carlito"/>
                <a:cs typeface="Carlito"/>
              </a:rPr>
              <a:t>of</a:t>
            </a:r>
            <a:r>
              <a:rPr lang="en-US" sz="1800" spc="-204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18.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800" spc="-5" dirty="0">
                <a:latin typeface="Carlito"/>
                <a:cs typeface="Carlito"/>
              </a:rPr>
              <a:t>This </a:t>
            </a:r>
            <a:r>
              <a:rPr lang="en-US" sz="1800" spc="-20" dirty="0">
                <a:latin typeface="Carlito"/>
                <a:cs typeface="Carlito"/>
              </a:rPr>
              <a:t>can cause large variance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20" dirty="0">
                <a:latin typeface="Carlito"/>
                <a:cs typeface="Carlito"/>
              </a:rPr>
              <a:t>accuracy results, </a:t>
            </a:r>
            <a:r>
              <a:rPr lang="en-US" sz="1800" spc="-15" dirty="0">
                <a:latin typeface="Carlito"/>
                <a:cs typeface="Carlito"/>
              </a:rPr>
              <a:t>such </a:t>
            </a:r>
            <a:r>
              <a:rPr lang="en-US" sz="1800" spc="-5" dirty="0">
                <a:latin typeface="Carlito"/>
                <a:cs typeface="Carlito"/>
              </a:rPr>
              <a:t>as those in </a:t>
            </a:r>
            <a:r>
              <a:rPr lang="en-US" sz="1800" spc="-15" dirty="0">
                <a:latin typeface="Carlito"/>
                <a:cs typeface="Carlito"/>
              </a:rPr>
              <a:t>Decision </a:t>
            </a:r>
            <a:r>
              <a:rPr lang="en-US" sz="1800" spc="-65" dirty="0">
                <a:latin typeface="Carlito"/>
                <a:cs typeface="Carlito"/>
              </a:rPr>
              <a:t>Tree </a:t>
            </a:r>
            <a:r>
              <a:rPr lang="en-US" sz="1800" spc="-10" dirty="0">
                <a:latin typeface="Carlito"/>
                <a:cs typeface="Carlito"/>
              </a:rPr>
              <a:t>Classifier </a:t>
            </a:r>
            <a:r>
              <a:rPr lang="en-US" sz="1800" spc="-5" dirty="0">
                <a:latin typeface="Carlito"/>
                <a:cs typeface="Carlito"/>
              </a:rPr>
              <a:t>model in </a:t>
            </a:r>
            <a:r>
              <a:rPr lang="en-US" sz="1800" spc="-25" dirty="0">
                <a:latin typeface="Carlito"/>
                <a:cs typeface="Carlito"/>
              </a:rPr>
              <a:t>repeated</a:t>
            </a:r>
            <a:r>
              <a:rPr lang="en-US" sz="1800" spc="60" dirty="0">
                <a:latin typeface="Carlito"/>
                <a:cs typeface="Carlito"/>
              </a:rPr>
              <a:t> </a:t>
            </a:r>
            <a:r>
              <a:rPr lang="en-US" sz="1800" spc="-15" dirty="0">
                <a:latin typeface="Carlito"/>
                <a:cs typeface="Carlito"/>
              </a:rPr>
              <a:t>runs.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800" spc="-55" dirty="0">
                <a:latin typeface="Carlito"/>
                <a:cs typeface="Carlito"/>
              </a:rPr>
              <a:t>We </a:t>
            </a:r>
            <a:r>
              <a:rPr lang="en-US" sz="1800" spc="-20" dirty="0">
                <a:latin typeface="Carlito"/>
                <a:cs typeface="Carlito"/>
              </a:rPr>
              <a:t>likely </a:t>
            </a:r>
            <a:r>
              <a:rPr lang="en-US" sz="1800" spc="-15" dirty="0">
                <a:latin typeface="Carlito"/>
                <a:cs typeface="Carlito"/>
              </a:rPr>
              <a:t>need </a:t>
            </a:r>
            <a:r>
              <a:rPr lang="en-US" sz="1800" spc="-25" dirty="0">
                <a:latin typeface="Carlito"/>
                <a:cs typeface="Carlito"/>
              </a:rPr>
              <a:t>more data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0" dirty="0">
                <a:latin typeface="Carlito"/>
                <a:cs typeface="Carlito"/>
              </a:rPr>
              <a:t>determine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best</a:t>
            </a:r>
            <a:r>
              <a:rPr lang="en-US" sz="1800" spc="114" dirty="0">
                <a:latin typeface="Carlito"/>
                <a:cs typeface="Carlito"/>
              </a:rPr>
              <a:t> </a:t>
            </a:r>
            <a:r>
              <a:rPr lang="en-US" sz="1800" spc="-15" dirty="0">
                <a:latin typeface="Carlito"/>
                <a:cs typeface="Carlito"/>
              </a:rPr>
              <a:t>model.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42853881-4063-B22A-8D9E-84BE06266CB0}"/>
              </a:ext>
            </a:extLst>
          </p:cNvPr>
          <p:cNvSpPr/>
          <p:nvPr/>
        </p:nvSpPr>
        <p:spPr>
          <a:xfrm>
            <a:off x="500397" y="1345324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C61D9-CD62-9FF7-31ED-9349E0549807}"/>
              </a:ext>
            </a:extLst>
          </p:cNvPr>
          <p:cNvSpPr txBox="1"/>
          <p:nvPr/>
        </p:nvSpPr>
        <p:spPr>
          <a:xfrm>
            <a:off x="5561669" y="2731615"/>
            <a:ext cx="6630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spc="-15" dirty="0">
                <a:latin typeface="Carlito"/>
                <a:cs typeface="Carlito"/>
              </a:rPr>
              <a:t>Correct predictions are  </a:t>
            </a:r>
            <a:r>
              <a:rPr lang="en-US" sz="1800" spc="-5" dirty="0">
                <a:latin typeface="Carlito"/>
                <a:cs typeface="Carlito"/>
              </a:rPr>
              <a:t>on </a:t>
            </a:r>
            <a:r>
              <a:rPr lang="en-US" sz="1800" dirty="0">
                <a:latin typeface="Carlito"/>
                <a:cs typeface="Carlito"/>
              </a:rPr>
              <a:t>a </a:t>
            </a:r>
            <a:r>
              <a:rPr lang="en-US" sz="1800" spc="-10" dirty="0">
                <a:latin typeface="Carlito"/>
                <a:cs typeface="Carlito"/>
              </a:rPr>
              <a:t>diagonal </a:t>
            </a:r>
            <a:r>
              <a:rPr lang="en-US" sz="1800" spc="-20" dirty="0">
                <a:latin typeface="Carlito"/>
                <a:cs typeface="Carlito"/>
              </a:rPr>
              <a:t>from </a:t>
            </a:r>
            <a:r>
              <a:rPr lang="en-US" sz="1800" spc="-15" dirty="0">
                <a:latin typeface="Carlito"/>
                <a:cs typeface="Carlito"/>
              </a:rPr>
              <a:t>top  </a:t>
            </a:r>
            <a:r>
              <a:rPr lang="en-US" sz="1800" spc="-5" dirty="0">
                <a:latin typeface="Carlito"/>
                <a:cs typeface="Carlito"/>
              </a:rPr>
              <a:t>left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0" dirty="0">
                <a:latin typeface="Carlito"/>
                <a:cs typeface="Carlito"/>
              </a:rPr>
              <a:t>bottom</a:t>
            </a:r>
            <a:r>
              <a:rPr lang="en-US" sz="1800" spc="-80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right.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877F78-BB5C-050A-6D19-2FE9C867AE73}"/>
              </a:ext>
            </a:extLst>
          </p:cNvPr>
          <p:cNvSpPr txBox="1"/>
          <p:nvPr/>
        </p:nvSpPr>
        <p:spPr>
          <a:xfrm>
            <a:off x="466892" y="4847984"/>
            <a:ext cx="11121837" cy="1636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Since </a:t>
            </a:r>
            <a:r>
              <a:rPr lang="en-US" sz="1800" dirty="0">
                <a:latin typeface="Carlito"/>
                <a:cs typeface="Carlito"/>
              </a:rPr>
              <a:t>all </a:t>
            </a:r>
            <a:r>
              <a:rPr lang="en-US" sz="1800" spc="-5" dirty="0">
                <a:latin typeface="Carlito"/>
                <a:cs typeface="Carlito"/>
              </a:rPr>
              <a:t>models </a:t>
            </a:r>
            <a:r>
              <a:rPr lang="en-US" sz="1800" spc="-25" dirty="0">
                <a:latin typeface="Carlito"/>
                <a:cs typeface="Carlito"/>
              </a:rPr>
              <a:t>performed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5" dirty="0">
                <a:latin typeface="Carlito"/>
                <a:cs typeface="Carlito"/>
              </a:rPr>
              <a:t>for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test set,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confusion </a:t>
            </a:r>
            <a:r>
              <a:rPr lang="en-US" sz="1800" spc="-10" dirty="0">
                <a:latin typeface="Carlito"/>
                <a:cs typeface="Carlito"/>
              </a:rPr>
              <a:t>matrix is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0" dirty="0">
                <a:latin typeface="Carlito"/>
                <a:cs typeface="Carlito"/>
              </a:rPr>
              <a:t>across </a:t>
            </a:r>
            <a:r>
              <a:rPr lang="en-US" sz="1800" dirty="0">
                <a:latin typeface="Carlito"/>
                <a:cs typeface="Carlito"/>
              </a:rPr>
              <a:t>all </a:t>
            </a:r>
            <a:r>
              <a:rPr lang="en-US" sz="1800" spc="-5" dirty="0">
                <a:latin typeface="Carlito"/>
                <a:cs typeface="Carlito"/>
              </a:rPr>
              <a:t>models.  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12 </a:t>
            </a:r>
            <a:r>
              <a:rPr lang="en-US" sz="1800" spc="-20" dirty="0">
                <a:latin typeface="Carlito"/>
                <a:cs typeface="Carlito"/>
              </a:rPr>
              <a:t>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</a:t>
            </a:r>
            <a:r>
              <a:rPr lang="en-US" sz="1800" spc="275" dirty="0">
                <a:latin typeface="Carlito"/>
                <a:cs typeface="Carlito"/>
              </a:rPr>
              <a:t> </a:t>
            </a:r>
            <a:r>
              <a:rPr lang="en-US" sz="1800" spc="-20" dirty="0">
                <a:latin typeface="Carlito"/>
                <a:cs typeface="Carlito"/>
              </a:rPr>
              <a:t>was successful </a:t>
            </a:r>
            <a:r>
              <a:rPr lang="en-US" sz="1800" spc="-10" dirty="0"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3 </a:t>
            </a:r>
            <a:r>
              <a:rPr lang="en-US" sz="1800" spc="-20" dirty="0">
                <a:latin typeface="Carlito"/>
                <a:cs typeface="Carlito"/>
              </a:rPr>
              <a:t>unsuccessful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 </a:t>
            </a:r>
            <a:r>
              <a:rPr lang="en-US" sz="1800" spc="-15" dirty="0">
                <a:latin typeface="Carlito"/>
                <a:cs typeface="Carlito"/>
              </a:rPr>
              <a:t>was </a:t>
            </a:r>
            <a:r>
              <a:rPr lang="en-US" sz="1800" spc="-20" dirty="0">
                <a:latin typeface="Carlito"/>
                <a:cs typeface="Carlito"/>
              </a:rPr>
              <a:t>unsuccessful</a:t>
            </a:r>
            <a:r>
              <a:rPr lang="en-US" sz="1800" spc="14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3 </a:t>
            </a:r>
            <a:r>
              <a:rPr lang="en-US" sz="1800" spc="-20" dirty="0">
                <a:latin typeface="Carlito"/>
                <a:cs typeface="Carlito"/>
              </a:rPr>
              <a:t>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 </a:t>
            </a:r>
            <a:r>
              <a:rPr lang="en-US" sz="1800" spc="-20" dirty="0">
                <a:latin typeface="Carlito"/>
                <a:cs typeface="Carlito"/>
              </a:rPr>
              <a:t>was unsuccessful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20" dirty="0">
                <a:latin typeface="Carlito"/>
                <a:cs typeface="Carlito"/>
              </a:rPr>
              <a:t>(false positives).  </a:t>
            </a:r>
            <a:r>
              <a:rPr lang="en-US" sz="1800" spc="-15" dirty="0">
                <a:latin typeface="Carlito"/>
                <a:cs typeface="Carlito"/>
              </a:rPr>
              <a:t>Our </a:t>
            </a:r>
            <a:r>
              <a:rPr lang="en-US" sz="1800" spc="-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over predict successful</a:t>
            </a:r>
            <a:r>
              <a:rPr lang="en-US" sz="1800" spc="13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82F6E-A70C-87EF-9BB1-7E545D4CE081}"/>
              </a:ext>
            </a:extLst>
          </p:cNvPr>
          <p:cNvSpPr txBox="1"/>
          <p:nvPr/>
        </p:nvSpPr>
        <p:spPr>
          <a:xfrm>
            <a:off x="651641" y="1787204"/>
            <a:ext cx="10710042" cy="328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en-US" sz="18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en-US" sz="18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lang="en-US" sz="18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lang="en-US" sz="18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lang="en-US" sz="18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en-US" sz="18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en-US" sz="18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US" sz="18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en-US" sz="18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18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lang="en-US" sz="1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lang="en-US" sz="18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Allon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SpaceY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US" sz="1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en-US" sz="18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5D661-298F-3AD8-86D7-68D648BA458D}"/>
              </a:ext>
            </a:extLst>
          </p:cNvPr>
          <p:cNvSpPr txBox="1"/>
          <p:nvPr/>
        </p:nvSpPr>
        <p:spPr>
          <a:xfrm>
            <a:off x="770011" y="156530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IN" b="1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lang="en-IN" b="1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b="1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 : </a:t>
            </a:r>
            <a:r>
              <a:rPr lang="en-US" dirty="0"/>
              <a:t>https://github.com/PARTH-MORI/</a:t>
            </a:r>
            <a:r>
              <a:rPr lang="en-IN" b="1" i="0" u="sng" dirty="0">
                <a:solidFill>
                  <a:srgbClr val="24292F"/>
                </a:solidFill>
                <a:effectLst/>
                <a:latin typeface="-apple-system"/>
                <a:hlinkClick r:id="rId4"/>
              </a:rPr>
              <a:t> IBM-Data-Science-Professional-Certificate</a:t>
            </a:r>
            <a:endParaRPr lang="en-I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br>
              <a:rPr lang="en-IN" dirty="0"/>
            </a:br>
            <a:r>
              <a:rPr lang="en-IN" sz="1800" b="1" spc="-5" dirty="0"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 </a:t>
            </a:r>
            <a:endParaRPr lang="en-IN" sz="1800" b="1" dirty="0">
              <a:latin typeface="Carlito"/>
              <a:cs typeface="Carl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EC77A-17E2-99EF-E69B-E915DE8F79C2}"/>
              </a:ext>
            </a:extLst>
          </p:cNvPr>
          <p:cNvSpPr txBox="1"/>
          <p:nvPr/>
        </p:nvSpPr>
        <p:spPr>
          <a:xfrm>
            <a:off x="765014" y="2943522"/>
            <a:ext cx="1098555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000" b="1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 : </a:t>
            </a:r>
            <a:r>
              <a:rPr lang="en-IN" sz="20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Joseph Santarcangelo , Yan Luo , Lakshmi Holla , Azim Hirjani , Grace Barker , Rachael Jones , Kathleen Bergner , </a:t>
            </a:r>
            <a:r>
              <a:rPr lang="sv-SE" sz="20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Simer Preet, Lauren Hall, Hunter Bay, Tanya Singh, Om Singh , </a:t>
            </a:r>
            <a:r>
              <a:rPr lang="en-IN" sz="20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Malika Singla , Duvvana Mrutyunjaya Naidu</a:t>
            </a:r>
          </a:p>
          <a:p>
            <a:pPr marL="12700">
              <a:spcBef>
                <a:spcPts val="5"/>
              </a:spcBef>
            </a:pPr>
            <a:endParaRPr lang="en-IN" sz="20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marL="12700">
              <a:spcBef>
                <a:spcPts val="5"/>
              </a:spcBef>
            </a:pPr>
            <a:endParaRPr lang="en-IN" sz="20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marL="12700">
              <a:spcBef>
                <a:spcPts val="5"/>
              </a:spcBef>
            </a:pPr>
            <a:r>
              <a:rPr lang="en-IN" sz="20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                     </a:t>
            </a:r>
            <a:endParaRPr lang="en-IN" sz="2000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IN" sz="2000" b="1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>
              <a:spcBef>
                <a:spcPts val="5"/>
              </a:spcBef>
            </a:pPr>
            <a:r>
              <a:rPr lang="en-IN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                     </a:t>
            </a:r>
            <a:r>
              <a:rPr lang="en-IN" sz="1800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endParaRPr lang="en-IN" sz="1800" dirty="0">
              <a:latin typeface="Carlito"/>
              <a:cs typeface="Carli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C3C01-EDAD-D065-391B-90C71247768A}"/>
              </a:ext>
            </a:extLst>
          </p:cNvPr>
          <p:cNvSpPr txBox="1"/>
          <p:nvPr/>
        </p:nvSpPr>
        <p:spPr>
          <a:xfrm>
            <a:off x="765013" y="4936076"/>
            <a:ext cx="9619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8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US" sz="1800" b="1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US" sz="1800" b="1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US" sz="18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US" sz="1800" b="1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 : </a:t>
            </a:r>
            <a:r>
              <a:rPr lang="en-IN" dirty="0">
                <a:hlinkClick r:id="rId5"/>
              </a:rPr>
              <a:t>IBM Data Science Professional Certificate | Coursera</a:t>
            </a:r>
            <a:r>
              <a:rPr lang="en-US" sz="1800" b="1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endParaRPr lang="en-US" sz="1800" b="1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spc="-5" dirty="0">
                <a:solidFill>
                  <a:schemeClr val="accent1"/>
                </a:solidFill>
                <a:latin typeface="Carlito"/>
                <a:cs typeface="Carlito"/>
              </a:rPr>
              <a:t>Combined </a:t>
            </a:r>
            <a:r>
              <a:rPr lang="en-US" sz="8000" spc="-20" dirty="0">
                <a:solidFill>
                  <a:schemeClr val="accent1"/>
                </a:solidFill>
                <a:latin typeface="Carlito"/>
                <a:cs typeface="Carlito"/>
              </a:rPr>
              <a:t>data from </a:t>
            </a:r>
            <a:r>
              <a:rPr lang="en-US" sz="8000" spc="-5" dirty="0">
                <a:solidFill>
                  <a:schemeClr val="accent1"/>
                </a:solidFill>
                <a:latin typeface="Carlito"/>
                <a:cs typeface="Carlito"/>
              </a:rPr>
              <a:t>SpaceX public </a:t>
            </a:r>
            <a:r>
              <a:rPr lang="en-US" sz="8000" dirty="0">
                <a:solidFill>
                  <a:schemeClr val="accent1"/>
                </a:solidFill>
                <a:latin typeface="Carlito"/>
                <a:cs typeface="Carlito"/>
              </a:rPr>
              <a:t>API and </a:t>
            </a:r>
            <a:r>
              <a:rPr lang="en-US" sz="8000" spc="-5" dirty="0">
                <a:solidFill>
                  <a:schemeClr val="accent1"/>
                </a:solidFill>
                <a:latin typeface="Carlito"/>
                <a:cs typeface="Carlito"/>
              </a:rPr>
              <a:t>SpaceX Wikipedia</a:t>
            </a:r>
            <a:r>
              <a:rPr lang="en-US" sz="8000" spc="1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chemeClr val="accent1"/>
                </a:solidFill>
                <a:latin typeface="Carlito"/>
                <a:cs typeface="Carlito"/>
              </a:rPr>
              <a:t>page</a:t>
            </a:r>
            <a:r>
              <a:rPr lang="en-US" sz="7600" dirty="0">
                <a:solidFill>
                  <a:schemeClr val="accent1"/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spc="-5" dirty="0">
                <a:solidFill>
                  <a:schemeClr val="accent1"/>
                </a:solidFill>
                <a:latin typeface="Carlito"/>
                <a:cs typeface="Carlito"/>
              </a:rPr>
              <a:t>Classifying true landings </a:t>
            </a:r>
            <a:r>
              <a:rPr lang="en-US" sz="8000" dirty="0">
                <a:solidFill>
                  <a:schemeClr val="accent1"/>
                </a:solidFill>
                <a:latin typeface="Carlito"/>
                <a:cs typeface="Carlito"/>
              </a:rPr>
              <a:t>as </a:t>
            </a:r>
            <a:r>
              <a:rPr lang="en-US" sz="8000" spc="-5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80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8000" spc="-10" dirty="0">
                <a:solidFill>
                  <a:schemeClr val="accent1"/>
                </a:solidFill>
                <a:latin typeface="Carlito"/>
                <a:cs typeface="Carlito"/>
              </a:rPr>
              <a:t>unsuccessful</a:t>
            </a:r>
            <a:r>
              <a:rPr lang="en-US" sz="8000" spc="-5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chemeClr val="accent1"/>
                </a:solidFill>
                <a:latin typeface="Carlito"/>
                <a:cs typeface="Carlito"/>
              </a:rPr>
              <a:t>otherwise</a:t>
            </a:r>
            <a:endParaRPr lang="en-US" sz="7600" dirty="0">
              <a:solidFill>
                <a:schemeClr val="accent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IN" sz="8000" spc="-45" dirty="0">
                <a:solidFill>
                  <a:schemeClr val="accent1"/>
                </a:solidFill>
                <a:latin typeface="Carlito"/>
                <a:cs typeface="Carlito"/>
              </a:rPr>
              <a:t>Tuned </a:t>
            </a:r>
            <a:r>
              <a:rPr lang="en-IN" sz="8000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lang="en-IN" sz="8000" spc="-5" dirty="0">
                <a:solidFill>
                  <a:schemeClr val="accent1"/>
                </a:solidFill>
                <a:latin typeface="Carlito"/>
                <a:cs typeface="Carlito"/>
              </a:rPr>
              <a:t>using</a:t>
            </a:r>
            <a:r>
              <a:rPr lang="en-IN" sz="8000" spc="1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IN" sz="8000" spc="-20" dirty="0">
                <a:solidFill>
                  <a:schemeClr val="accent1"/>
                </a:solidFill>
                <a:latin typeface="Carlito"/>
                <a:cs typeface="Carlito"/>
              </a:rPr>
              <a:t>GridSearchCV</a:t>
            </a:r>
            <a:endParaRPr lang="en-US" sz="7600" dirty="0">
              <a:solidFill>
                <a:schemeClr val="accent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6B626-B662-0249-BE0C-D364176032CC}"/>
              </a:ext>
            </a:extLst>
          </p:cNvPr>
          <p:cNvSpPr txBox="1"/>
          <p:nvPr/>
        </p:nvSpPr>
        <p:spPr>
          <a:xfrm>
            <a:off x="493138" y="1735699"/>
            <a:ext cx="11205724" cy="370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18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IN" sz="18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IN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IN" sz="18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IN" sz="18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10" dirty="0">
                <a:solidFill>
                  <a:srgbClr val="404040"/>
                </a:solidFill>
                <a:latin typeface="Carlito"/>
                <a:cs typeface="Carlito"/>
              </a:rPr>
              <a:t>web scraping.</a:t>
            </a:r>
            <a:endParaRPr lang="en-IN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IN" sz="1800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IN" sz="1800" spc="-2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IN" sz="1800" spc="-9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 :</a:t>
            </a:r>
            <a:endParaRPr lang="en-IN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1800" spc="-30" dirty="0">
                <a:solidFill>
                  <a:srgbClr val="404040"/>
                </a:solidFill>
                <a:latin typeface="Carlito"/>
                <a:cs typeface="Carlito"/>
              </a:rPr>
              <a:t>Flight Number,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Booster Version,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Payload Mass,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Orbit, Launch Site, </a:t>
            </a:r>
            <a:r>
              <a:rPr lang="en-IN" sz="18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en-IN" sz="18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Grid Fins,</a:t>
            </a:r>
            <a:endParaRPr lang="en-IN" sz="18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en-IN" sz="1800" spc="-10" dirty="0">
                <a:solidFill>
                  <a:srgbClr val="404040"/>
                </a:solidFill>
                <a:latin typeface="Carlito"/>
                <a:cs typeface="Carlito"/>
              </a:rPr>
              <a:t>Landing Pad,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en-IN" sz="1800" spc="-10" dirty="0">
                <a:solidFill>
                  <a:srgbClr val="404040"/>
                </a:solidFill>
                <a:latin typeface="Carlito"/>
                <a:cs typeface="Carlito"/>
              </a:rPr>
              <a:t>Reused Count,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en-IN" sz="18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lang="en-IN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IN" sz="1800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IN" sz="1800" spc="-2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 scrape Data</a:t>
            </a:r>
            <a:r>
              <a:rPr lang="en-IN" sz="1800" spc="-12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 :</a:t>
            </a:r>
            <a:endParaRPr lang="en-IN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IN" sz="18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IN" sz="18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Payload Mass,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IN" sz="18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18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18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IN" sz="18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18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IN" sz="18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IN" sz="18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18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IN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352" y="6046909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838591" y="55998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54C03308-E62C-3733-B40B-45E1B6223DC5}"/>
              </a:ext>
            </a:extLst>
          </p:cNvPr>
          <p:cNvSpPr/>
          <p:nvPr/>
        </p:nvSpPr>
        <p:spPr>
          <a:xfrm>
            <a:off x="984797" y="1962783"/>
            <a:ext cx="237744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7">
            <a:extLst>
              <a:ext uri="{FF2B5EF4-FFF2-40B4-BE49-F238E27FC236}">
                <a16:creationId xmlns:a16="http://schemas.microsoft.com/office/drawing/2014/main" id="{E7CD843D-C9BF-BD4B-096F-B82AF86FA4E6}"/>
              </a:ext>
            </a:extLst>
          </p:cNvPr>
          <p:cNvGrpSpPr/>
          <p:nvPr/>
        </p:nvGrpSpPr>
        <p:grpSpPr>
          <a:xfrm>
            <a:off x="704380" y="1686940"/>
            <a:ext cx="1851660" cy="1607820"/>
            <a:chOff x="4782311" y="1478280"/>
            <a:chExt cx="1851660" cy="1607820"/>
          </a:xfrm>
        </p:grpSpPr>
        <p:sp>
          <p:nvSpPr>
            <p:cNvPr id="39" name="object 8">
              <a:extLst>
                <a:ext uri="{FF2B5EF4-FFF2-40B4-BE49-F238E27FC236}">
                  <a16:creationId xmlns:a16="http://schemas.microsoft.com/office/drawing/2014/main" id="{17EAD8E9-62F9-20AD-E5FE-CA97F671482A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D9ABA3E2-5ADC-9C59-ECAC-7AFD95564019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">
              <a:extLst>
                <a:ext uri="{FF2B5EF4-FFF2-40B4-BE49-F238E27FC236}">
                  <a16:creationId xmlns:a16="http://schemas.microsoft.com/office/drawing/2014/main" id="{9A94EBA9-FEC3-E45B-0A21-77D3334CBE96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1">
              <a:extLst>
                <a:ext uri="{FF2B5EF4-FFF2-40B4-BE49-F238E27FC236}">
                  <a16:creationId xmlns:a16="http://schemas.microsoft.com/office/drawing/2014/main" id="{51D30F08-F246-8F78-102E-BBA7F67F4336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12">
            <a:extLst>
              <a:ext uri="{FF2B5EF4-FFF2-40B4-BE49-F238E27FC236}">
                <a16:creationId xmlns:a16="http://schemas.microsoft.com/office/drawing/2014/main" id="{FAC4DDA5-5876-E456-8F8B-E894CD0A41DE}"/>
              </a:ext>
            </a:extLst>
          </p:cNvPr>
          <p:cNvSpPr txBox="1"/>
          <p:nvPr/>
        </p:nvSpPr>
        <p:spPr>
          <a:xfrm>
            <a:off x="937934" y="1974721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44" name="object 13">
            <a:extLst>
              <a:ext uri="{FF2B5EF4-FFF2-40B4-BE49-F238E27FC236}">
                <a16:creationId xmlns:a16="http://schemas.microsoft.com/office/drawing/2014/main" id="{5F800AA4-4FC3-800D-5857-BE63982E3441}"/>
              </a:ext>
            </a:extLst>
          </p:cNvPr>
          <p:cNvGrpSpPr/>
          <p:nvPr/>
        </p:nvGrpSpPr>
        <p:grpSpPr>
          <a:xfrm>
            <a:off x="704380" y="3015867"/>
            <a:ext cx="1851660" cy="1666239"/>
            <a:chOff x="4782311" y="2807207"/>
            <a:chExt cx="1851660" cy="1666239"/>
          </a:xfrm>
        </p:grpSpPr>
        <p:sp>
          <p:nvSpPr>
            <p:cNvPr id="45" name="object 14">
              <a:extLst>
                <a:ext uri="{FF2B5EF4-FFF2-40B4-BE49-F238E27FC236}">
                  <a16:creationId xmlns:a16="http://schemas.microsoft.com/office/drawing/2014/main" id="{8095147C-155A-93F4-2762-3DCB1FAA6919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5">
              <a:extLst>
                <a:ext uri="{FF2B5EF4-FFF2-40B4-BE49-F238E27FC236}">
                  <a16:creationId xmlns:a16="http://schemas.microsoft.com/office/drawing/2014/main" id="{6503C0DC-048A-368C-0D04-17F7010F7644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6">
              <a:extLst>
                <a:ext uri="{FF2B5EF4-FFF2-40B4-BE49-F238E27FC236}">
                  <a16:creationId xmlns:a16="http://schemas.microsoft.com/office/drawing/2014/main" id="{BB4DE9CD-8B1F-16ED-1D43-80C4CC3C988C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7">
              <a:extLst>
                <a:ext uri="{FF2B5EF4-FFF2-40B4-BE49-F238E27FC236}">
                  <a16:creationId xmlns:a16="http://schemas.microsoft.com/office/drawing/2014/main" id="{098CBFD9-F7D7-42EC-665E-578D0F40A6BC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8">
              <a:extLst>
                <a:ext uri="{FF2B5EF4-FFF2-40B4-BE49-F238E27FC236}">
                  <a16:creationId xmlns:a16="http://schemas.microsoft.com/office/drawing/2014/main" id="{0EE8EDF4-A8D9-33E2-EEA4-85283FD8CF41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19">
            <a:extLst>
              <a:ext uri="{FF2B5EF4-FFF2-40B4-BE49-F238E27FC236}">
                <a16:creationId xmlns:a16="http://schemas.microsoft.com/office/drawing/2014/main" id="{AE1BA2F7-6C53-BB39-6DF4-71A3D14DFEED}"/>
              </a:ext>
            </a:extLst>
          </p:cNvPr>
          <p:cNvSpPr txBox="1"/>
          <p:nvPr/>
        </p:nvSpPr>
        <p:spPr>
          <a:xfrm>
            <a:off x="937934" y="3095243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51" name="object 20">
            <a:extLst>
              <a:ext uri="{FF2B5EF4-FFF2-40B4-BE49-F238E27FC236}">
                <a16:creationId xmlns:a16="http://schemas.microsoft.com/office/drawing/2014/main" id="{030CB3F4-FC7C-F77F-D2C5-C4F70AB5A65B}"/>
              </a:ext>
            </a:extLst>
          </p:cNvPr>
          <p:cNvGrpSpPr/>
          <p:nvPr/>
        </p:nvGrpSpPr>
        <p:grpSpPr>
          <a:xfrm>
            <a:off x="704380" y="4346319"/>
            <a:ext cx="2790825" cy="1141730"/>
            <a:chOff x="4782311" y="4137659"/>
            <a:chExt cx="2790825" cy="1141730"/>
          </a:xfrm>
        </p:grpSpPr>
        <p:sp>
          <p:nvSpPr>
            <p:cNvPr id="52" name="object 21">
              <a:extLst>
                <a:ext uri="{FF2B5EF4-FFF2-40B4-BE49-F238E27FC236}">
                  <a16:creationId xmlns:a16="http://schemas.microsoft.com/office/drawing/2014/main" id="{A1BD1809-8311-62CA-CD26-B23A3697AD81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2">
              <a:extLst>
                <a:ext uri="{FF2B5EF4-FFF2-40B4-BE49-F238E27FC236}">
                  <a16:creationId xmlns:a16="http://schemas.microsoft.com/office/drawing/2014/main" id="{3EA1848B-32C5-BB7B-FAC0-3088231173ED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28F04A67-6345-F998-B751-BC4A80F643FA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4">
              <a:extLst>
                <a:ext uri="{FF2B5EF4-FFF2-40B4-BE49-F238E27FC236}">
                  <a16:creationId xmlns:a16="http://schemas.microsoft.com/office/drawing/2014/main" id="{C87A9432-3AD5-AAE8-5D9D-AED3826748C6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5">
              <a:extLst>
                <a:ext uri="{FF2B5EF4-FFF2-40B4-BE49-F238E27FC236}">
                  <a16:creationId xmlns:a16="http://schemas.microsoft.com/office/drawing/2014/main" id="{9A954F3E-059C-A0B5-06C7-A4BD1E856FE4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26">
            <a:extLst>
              <a:ext uri="{FF2B5EF4-FFF2-40B4-BE49-F238E27FC236}">
                <a16:creationId xmlns:a16="http://schemas.microsoft.com/office/drawing/2014/main" id="{9B33F907-5D75-EF0E-2C2C-3B5E9096ED90}"/>
              </a:ext>
            </a:extLst>
          </p:cNvPr>
          <p:cNvSpPr txBox="1"/>
          <p:nvPr/>
        </p:nvSpPr>
        <p:spPr>
          <a:xfrm>
            <a:off x="899834" y="4529580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58" name="object 27">
            <a:extLst>
              <a:ext uri="{FF2B5EF4-FFF2-40B4-BE49-F238E27FC236}">
                <a16:creationId xmlns:a16="http://schemas.microsoft.com/office/drawing/2014/main" id="{BE4E8B6E-19B9-15B7-90B1-464942E912AF}"/>
              </a:ext>
            </a:extLst>
          </p:cNvPr>
          <p:cNvGrpSpPr/>
          <p:nvPr/>
        </p:nvGrpSpPr>
        <p:grpSpPr>
          <a:xfrm>
            <a:off x="3062009" y="3282567"/>
            <a:ext cx="1859280" cy="2205355"/>
            <a:chOff x="7139940" y="3073907"/>
            <a:chExt cx="1859280" cy="2205355"/>
          </a:xfrm>
        </p:grpSpPr>
        <p:sp>
          <p:nvSpPr>
            <p:cNvPr id="59" name="object 28">
              <a:extLst>
                <a:ext uri="{FF2B5EF4-FFF2-40B4-BE49-F238E27FC236}">
                  <a16:creationId xmlns:a16="http://schemas.microsoft.com/office/drawing/2014/main" id="{AD91BA34-05A4-77D9-0795-83C900E4BFB7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9">
              <a:extLst>
                <a:ext uri="{FF2B5EF4-FFF2-40B4-BE49-F238E27FC236}">
                  <a16:creationId xmlns:a16="http://schemas.microsoft.com/office/drawing/2014/main" id="{A006BDDE-1FD9-5509-DBCC-4D349788BAC7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0">
              <a:extLst>
                <a:ext uri="{FF2B5EF4-FFF2-40B4-BE49-F238E27FC236}">
                  <a16:creationId xmlns:a16="http://schemas.microsoft.com/office/drawing/2014/main" id="{92C7DA67-5E00-DD34-76F6-91E222DFC42B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1">
              <a:extLst>
                <a:ext uri="{FF2B5EF4-FFF2-40B4-BE49-F238E27FC236}">
                  <a16:creationId xmlns:a16="http://schemas.microsoft.com/office/drawing/2014/main" id="{D880CEF6-A8FA-0987-C914-E3BBD22DD9D0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2">
              <a:extLst>
                <a:ext uri="{FF2B5EF4-FFF2-40B4-BE49-F238E27FC236}">
                  <a16:creationId xmlns:a16="http://schemas.microsoft.com/office/drawing/2014/main" id="{C4A00A2C-D075-2D76-586E-396364393BF2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33">
            <a:extLst>
              <a:ext uri="{FF2B5EF4-FFF2-40B4-BE49-F238E27FC236}">
                <a16:creationId xmlns:a16="http://schemas.microsoft.com/office/drawing/2014/main" id="{8B7512F4-2706-4DB6-3547-46E2D938E3C9}"/>
              </a:ext>
            </a:extLst>
          </p:cNvPr>
          <p:cNvSpPr txBox="1"/>
          <p:nvPr/>
        </p:nvSpPr>
        <p:spPr>
          <a:xfrm>
            <a:off x="3222790" y="4634102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5" name="object 34">
            <a:extLst>
              <a:ext uri="{FF2B5EF4-FFF2-40B4-BE49-F238E27FC236}">
                <a16:creationId xmlns:a16="http://schemas.microsoft.com/office/drawing/2014/main" id="{6C434470-6196-E87F-DFA3-2122A9FD05F9}"/>
              </a:ext>
            </a:extLst>
          </p:cNvPr>
          <p:cNvGrpSpPr/>
          <p:nvPr/>
        </p:nvGrpSpPr>
        <p:grpSpPr>
          <a:xfrm>
            <a:off x="3062009" y="1953639"/>
            <a:ext cx="1868805" cy="2205355"/>
            <a:chOff x="7139940" y="1744979"/>
            <a:chExt cx="1868805" cy="2205355"/>
          </a:xfrm>
        </p:grpSpPr>
        <p:sp>
          <p:nvSpPr>
            <p:cNvPr id="66" name="object 35">
              <a:extLst>
                <a:ext uri="{FF2B5EF4-FFF2-40B4-BE49-F238E27FC236}">
                  <a16:creationId xmlns:a16="http://schemas.microsoft.com/office/drawing/2014/main" id="{6967D01F-51F5-D208-F826-B5702E8AC0DE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36">
              <a:extLst>
                <a:ext uri="{FF2B5EF4-FFF2-40B4-BE49-F238E27FC236}">
                  <a16:creationId xmlns:a16="http://schemas.microsoft.com/office/drawing/2014/main" id="{CB966CBD-BAE8-0E81-2E23-C8247D1DE4A8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7">
              <a:extLst>
                <a:ext uri="{FF2B5EF4-FFF2-40B4-BE49-F238E27FC236}">
                  <a16:creationId xmlns:a16="http://schemas.microsoft.com/office/drawing/2014/main" id="{427ED7F2-3D06-7825-BA42-1FC844DD6518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8">
              <a:extLst>
                <a:ext uri="{FF2B5EF4-FFF2-40B4-BE49-F238E27FC236}">
                  <a16:creationId xmlns:a16="http://schemas.microsoft.com/office/drawing/2014/main" id="{7FA72A33-41BF-29AB-8474-EF8E1C29E65C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39">
              <a:extLst>
                <a:ext uri="{FF2B5EF4-FFF2-40B4-BE49-F238E27FC236}">
                  <a16:creationId xmlns:a16="http://schemas.microsoft.com/office/drawing/2014/main" id="{5D0034B4-76DE-787C-951C-6BBE006C6271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40">
            <a:extLst>
              <a:ext uri="{FF2B5EF4-FFF2-40B4-BE49-F238E27FC236}">
                <a16:creationId xmlns:a16="http://schemas.microsoft.com/office/drawing/2014/main" id="{D820F956-5587-8267-3902-EF927CB35852}"/>
              </a:ext>
            </a:extLst>
          </p:cNvPr>
          <p:cNvSpPr txBox="1"/>
          <p:nvPr/>
        </p:nvSpPr>
        <p:spPr>
          <a:xfrm>
            <a:off x="3213647" y="3304665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72" name="object 41">
            <a:extLst>
              <a:ext uri="{FF2B5EF4-FFF2-40B4-BE49-F238E27FC236}">
                <a16:creationId xmlns:a16="http://schemas.microsoft.com/office/drawing/2014/main" id="{14930F3D-ECEE-1B1C-C291-52F905CDC84E}"/>
              </a:ext>
            </a:extLst>
          </p:cNvPr>
          <p:cNvGrpSpPr/>
          <p:nvPr/>
        </p:nvGrpSpPr>
        <p:grpSpPr>
          <a:xfrm>
            <a:off x="3062009" y="1686940"/>
            <a:ext cx="2790825" cy="1143000"/>
            <a:chOff x="7139940" y="1478280"/>
            <a:chExt cx="2790825" cy="1143000"/>
          </a:xfrm>
        </p:grpSpPr>
        <p:sp>
          <p:nvSpPr>
            <p:cNvPr id="73" name="object 42">
              <a:extLst>
                <a:ext uri="{FF2B5EF4-FFF2-40B4-BE49-F238E27FC236}">
                  <a16:creationId xmlns:a16="http://schemas.microsoft.com/office/drawing/2014/main" id="{978307B1-C201-17DA-0213-0707CE81905D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43">
              <a:extLst>
                <a:ext uri="{FF2B5EF4-FFF2-40B4-BE49-F238E27FC236}">
                  <a16:creationId xmlns:a16="http://schemas.microsoft.com/office/drawing/2014/main" id="{243E928D-B6E8-2BDD-BE94-A042FCEE084F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44">
              <a:extLst>
                <a:ext uri="{FF2B5EF4-FFF2-40B4-BE49-F238E27FC236}">
                  <a16:creationId xmlns:a16="http://schemas.microsoft.com/office/drawing/2014/main" id="{1C605508-6AB6-4901-DD78-41342E81D051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45">
              <a:extLst>
                <a:ext uri="{FF2B5EF4-FFF2-40B4-BE49-F238E27FC236}">
                  <a16:creationId xmlns:a16="http://schemas.microsoft.com/office/drawing/2014/main" id="{E692794A-864B-6471-8959-BD601DB91419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46">
              <a:extLst>
                <a:ext uri="{FF2B5EF4-FFF2-40B4-BE49-F238E27FC236}">
                  <a16:creationId xmlns:a16="http://schemas.microsoft.com/office/drawing/2014/main" id="{2F49AA2E-BED5-7F59-7079-007B31B6798A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47">
            <a:extLst>
              <a:ext uri="{FF2B5EF4-FFF2-40B4-BE49-F238E27FC236}">
                <a16:creationId xmlns:a16="http://schemas.microsoft.com/office/drawing/2014/main" id="{3DC43538-C481-716E-A52A-CA670F09DF7A}"/>
              </a:ext>
            </a:extLst>
          </p:cNvPr>
          <p:cNvSpPr txBox="1">
            <a:spLocks/>
          </p:cNvSpPr>
          <p:nvPr/>
        </p:nvSpPr>
        <p:spPr>
          <a:xfrm>
            <a:off x="3276130" y="1869565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US" sz="1500" spc="-1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US" sz="1500" spc="-20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500" spc="-5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US" sz="150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US" sz="1500" spc="-2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US" sz="150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US" sz="1500">
              <a:latin typeface="Carlito"/>
              <a:cs typeface="Carlito"/>
            </a:endParaRPr>
          </a:p>
        </p:txBody>
      </p:sp>
      <p:grpSp>
        <p:nvGrpSpPr>
          <p:cNvPr id="79" name="object 48">
            <a:extLst>
              <a:ext uri="{FF2B5EF4-FFF2-40B4-BE49-F238E27FC236}">
                <a16:creationId xmlns:a16="http://schemas.microsoft.com/office/drawing/2014/main" id="{51F48B34-C15F-E724-A0DA-02E9805F3B1C}"/>
              </a:ext>
            </a:extLst>
          </p:cNvPr>
          <p:cNvGrpSpPr/>
          <p:nvPr/>
        </p:nvGrpSpPr>
        <p:grpSpPr>
          <a:xfrm>
            <a:off x="5418112" y="1686940"/>
            <a:ext cx="1894839" cy="1143000"/>
            <a:chOff x="9496043" y="1478280"/>
            <a:chExt cx="1894839" cy="1143000"/>
          </a:xfrm>
        </p:grpSpPr>
        <p:sp>
          <p:nvSpPr>
            <p:cNvPr id="80" name="object 49">
              <a:extLst>
                <a:ext uri="{FF2B5EF4-FFF2-40B4-BE49-F238E27FC236}">
                  <a16:creationId xmlns:a16="http://schemas.microsoft.com/office/drawing/2014/main" id="{D4253F53-E50F-699C-7432-2C9D6E65C067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50">
              <a:extLst>
                <a:ext uri="{FF2B5EF4-FFF2-40B4-BE49-F238E27FC236}">
                  <a16:creationId xmlns:a16="http://schemas.microsoft.com/office/drawing/2014/main" id="{F32E7695-2C51-F66E-D4FA-7F199FC73093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51">
              <a:extLst>
                <a:ext uri="{FF2B5EF4-FFF2-40B4-BE49-F238E27FC236}">
                  <a16:creationId xmlns:a16="http://schemas.microsoft.com/office/drawing/2014/main" id="{EA1A9732-7134-846A-1C29-ECBCC03BA5B0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52">
            <a:extLst>
              <a:ext uri="{FF2B5EF4-FFF2-40B4-BE49-F238E27FC236}">
                <a16:creationId xmlns:a16="http://schemas.microsoft.com/office/drawing/2014/main" id="{EC0CEF02-56AD-4BC8-07AF-A090DC05E4E4}"/>
              </a:ext>
            </a:extLst>
          </p:cNvPr>
          <p:cNvSpPr txBox="1"/>
          <p:nvPr/>
        </p:nvSpPr>
        <p:spPr>
          <a:xfrm>
            <a:off x="5562385" y="1869565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76F177-196A-C209-B42A-5463AE0EDE14}"/>
              </a:ext>
            </a:extLst>
          </p:cNvPr>
          <p:cNvSpPr txBox="1"/>
          <p:nvPr/>
        </p:nvSpPr>
        <p:spPr>
          <a:xfrm>
            <a:off x="7864238" y="3166647"/>
            <a:ext cx="3751323" cy="2321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u="sng" spc="-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  URL -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u="sng" spc="-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lang="en-IN" sz="1800" u="sng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https://github.com/PARTH-MORI/IBM-Data-Science-Professional-Certificate/blob/f2fa5e2c97640ef512b0b7c2ee9326a5c249e1e1/9.Applied%20Data%20Science%20Capstone/Week%201%20Introduction/Data%20Collection%20Api%20.ipynb</a:t>
            </a:r>
            <a:endParaRPr lang="en-IN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621D0A0E-4674-803F-D6A9-E6C42C4730F1}"/>
              </a:ext>
            </a:extLst>
          </p:cNvPr>
          <p:cNvGrpSpPr/>
          <p:nvPr/>
        </p:nvGrpSpPr>
        <p:grpSpPr>
          <a:xfrm>
            <a:off x="753989" y="1392499"/>
            <a:ext cx="2621280" cy="2318385"/>
            <a:chOff x="5111496" y="713231"/>
            <a:chExt cx="2621280" cy="2318385"/>
          </a:xfrm>
        </p:grpSpPr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3006AD64-3C67-F13E-F3D6-77599D47783A}"/>
                </a:ext>
              </a:extLst>
            </p:cNvPr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01B776DC-970B-3224-0E51-FFE3987AEF3D}"/>
                </a:ext>
              </a:extLst>
            </p:cNvPr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6CD403D3-333A-33D2-6D2A-A17A763ED3B9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A22A864B-27C6-7765-92EC-681B54925653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84BD8046-5F0A-4984-E365-2FB521D8E44B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69219EFE-9479-CFFF-4FC4-6FE995B6F122}"/>
              </a:ext>
            </a:extLst>
          </p:cNvPr>
          <p:cNvSpPr txBox="1"/>
          <p:nvPr/>
        </p:nvSpPr>
        <p:spPr>
          <a:xfrm>
            <a:off x="957062" y="1783405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 dirty="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96E527DA-3957-D543-4BB1-67534D62A1DC}"/>
              </a:ext>
            </a:extLst>
          </p:cNvPr>
          <p:cNvGrpSpPr/>
          <p:nvPr/>
        </p:nvGrpSpPr>
        <p:grpSpPr>
          <a:xfrm>
            <a:off x="753989" y="3268544"/>
            <a:ext cx="2580640" cy="2318385"/>
            <a:chOff x="5111496" y="2589276"/>
            <a:chExt cx="2580640" cy="2318385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80F1EF52-883A-6D57-BE93-6F7E8E0AC936}"/>
                </a:ext>
              </a:extLst>
            </p:cNvPr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42949154-550F-B6C2-705A-C9164FE56929}"/>
                </a:ext>
              </a:extLst>
            </p:cNvPr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9CDB6677-85B7-5014-C766-029172AD88CC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7AE8A31C-854D-BF9B-F637-79E34A12102C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592AD961-F503-D0C7-C18E-5D073321D251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>
            <a:extLst>
              <a:ext uri="{FF2B5EF4-FFF2-40B4-BE49-F238E27FC236}">
                <a16:creationId xmlns:a16="http://schemas.microsoft.com/office/drawing/2014/main" id="{E863E7FB-CF92-CA2D-DB6C-266587885BBD}"/>
              </a:ext>
            </a:extLst>
          </p:cNvPr>
          <p:cNvSpPr txBox="1"/>
          <p:nvPr/>
        </p:nvSpPr>
        <p:spPr>
          <a:xfrm>
            <a:off x="1157087" y="3659957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2" name="object 20">
            <a:extLst>
              <a:ext uri="{FF2B5EF4-FFF2-40B4-BE49-F238E27FC236}">
                <a16:creationId xmlns:a16="http://schemas.microsoft.com/office/drawing/2014/main" id="{2301E336-98B7-91D3-BEFE-2A205E8796B4}"/>
              </a:ext>
            </a:extLst>
          </p:cNvPr>
          <p:cNvGrpSpPr/>
          <p:nvPr/>
        </p:nvGrpSpPr>
        <p:grpSpPr>
          <a:xfrm>
            <a:off x="753989" y="5144588"/>
            <a:ext cx="3906520" cy="1580515"/>
            <a:chOff x="5111496" y="4465320"/>
            <a:chExt cx="3906520" cy="1580515"/>
          </a:xfrm>
        </p:grpSpPr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3A3DAA4B-D2A3-3ECC-1E5C-EF7C6D884A66}"/>
                </a:ext>
              </a:extLst>
            </p:cNvPr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C1A19904-1181-C048-228E-B192357B2A3A}"/>
                </a:ext>
              </a:extLst>
            </p:cNvPr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30978307-0BD2-FB75-ED4F-5A1065A55E6F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AD00175C-B02D-DCB7-9188-055835484217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C2F19F35-DC92-84CF-EE3B-65E64696F25E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>
            <a:extLst>
              <a:ext uri="{FF2B5EF4-FFF2-40B4-BE49-F238E27FC236}">
                <a16:creationId xmlns:a16="http://schemas.microsoft.com/office/drawing/2014/main" id="{501B977D-C1C8-3E48-4BC0-A6F0358D1891}"/>
              </a:ext>
            </a:extLst>
          </p:cNvPr>
          <p:cNvSpPr txBox="1"/>
          <p:nvPr/>
        </p:nvSpPr>
        <p:spPr>
          <a:xfrm>
            <a:off x="1112509" y="5533589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9" name="object 27">
            <a:extLst>
              <a:ext uri="{FF2B5EF4-FFF2-40B4-BE49-F238E27FC236}">
                <a16:creationId xmlns:a16="http://schemas.microsoft.com/office/drawing/2014/main" id="{09BCDBA6-7AC7-B9D1-1695-A7A1A483C7C8}"/>
              </a:ext>
            </a:extLst>
          </p:cNvPr>
          <p:cNvGrpSpPr/>
          <p:nvPr/>
        </p:nvGrpSpPr>
        <p:grpSpPr>
          <a:xfrm>
            <a:off x="4080881" y="3644972"/>
            <a:ext cx="2580640" cy="3080385"/>
            <a:chOff x="8438388" y="2965704"/>
            <a:chExt cx="2580640" cy="3080385"/>
          </a:xfrm>
        </p:grpSpPr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64012DD8-BB4C-C8D4-69B0-83DFF9566F6F}"/>
                </a:ext>
              </a:extLst>
            </p:cNvPr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A7D598AD-38F5-272B-0DC7-68ACFC1F1943}"/>
                </a:ext>
              </a:extLst>
            </p:cNvPr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E353A273-801B-D4DA-9633-F6169E693E80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29F10CF7-27F7-D475-7E5F-A9E4548E10F5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AFF1FA06-F23B-94F5-591C-570FFA80F50A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3">
            <a:extLst>
              <a:ext uri="{FF2B5EF4-FFF2-40B4-BE49-F238E27FC236}">
                <a16:creationId xmlns:a16="http://schemas.microsoft.com/office/drawing/2014/main" id="{116EBB66-CE3F-32CD-9967-15EFD681735C}"/>
              </a:ext>
            </a:extLst>
          </p:cNvPr>
          <p:cNvSpPr txBox="1"/>
          <p:nvPr/>
        </p:nvSpPr>
        <p:spPr>
          <a:xfrm>
            <a:off x="4369933" y="5687258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6" name="object 34">
            <a:extLst>
              <a:ext uri="{FF2B5EF4-FFF2-40B4-BE49-F238E27FC236}">
                <a16:creationId xmlns:a16="http://schemas.microsoft.com/office/drawing/2014/main" id="{9C140966-63B5-18B7-7097-F75BCDB5DD89}"/>
              </a:ext>
            </a:extLst>
          </p:cNvPr>
          <p:cNvGrpSpPr/>
          <p:nvPr/>
        </p:nvGrpSpPr>
        <p:grpSpPr>
          <a:xfrm>
            <a:off x="4080881" y="1768928"/>
            <a:ext cx="2580640" cy="3112135"/>
            <a:chOff x="8438388" y="1089660"/>
            <a:chExt cx="2580640" cy="3112135"/>
          </a:xfrm>
        </p:grpSpPr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04DBCEDE-0716-728A-6AE6-8C33402DBF52}"/>
                </a:ext>
              </a:extLst>
            </p:cNvPr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04B21418-78F8-11BA-8607-81E45EE9A875}"/>
                </a:ext>
              </a:extLst>
            </p:cNvPr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E220A33B-EAD4-5E60-E496-D2B81E017B08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86FF6564-B02C-B773-761C-82481BE82ADE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FD14BD46-7844-9836-B35C-98018AC483B2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0">
            <a:extLst>
              <a:ext uri="{FF2B5EF4-FFF2-40B4-BE49-F238E27FC236}">
                <a16:creationId xmlns:a16="http://schemas.microsoft.com/office/drawing/2014/main" id="{00947D41-AB8E-3C80-EF0C-BA31BEC858E2}"/>
              </a:ext>
            </a:extLst>
          </p:cNvPr>
          <p:cNvSpPr txBox="1"/>
          <p:nvPr/>
        </p:nvSpPr>
        <p:spPr>
          <a:xfrm>
            <a:off x="4482709" y="3350078"/>
            <a:ext cx="1708150" cy="1282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3" name="object 41">
            <a:extLst>
              <a:ext uri="{FF2B5EF4-FFF2-40B4-BE49-F238E27FC236}">
                <a16:creationId xmlns:a16="http://schemas.microsoft.com/office/drawing/2014/main" id="{F1035AE9-F516-0375-A968-951FFBF7EF82}"/>
              </a:ext>
            </a:extLst>
          </p:cNvPr>
          <p:cNvGrpSpPr/>
          <p:nvPr/>
        </p:nvGrpSpPr>
        <p:grpSpPr>
          <a:xfrm>
            <a:off x="4080881" y="1392499"/>
            <a:ext cx="2580640" cy="1580515"/>
            <a:chOff x="8438388" y="713231"/>
            <a:chExt cx="2580640" cy="1580515"/>
          </a:xfrm>
        </p:grpSpPr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A0C8DB65-7579-1307-309F-B06B83179638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B98735A0-8E8F-67C4-5798-70A1F1C47397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F493942A-F980-801A-311D-5B7F7746B458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5">
            <a:extLst>
              <a:ext uri="{FF2B5EF4-FFF2-40B4-BE49-F238E27FC236}">
                <a16:creationId xmlns:a16="http://schemas.microsoft.com/office/drawing/2014/main" id="{79B27B79-C272-FCF2-ECD1-A6DCACA0EDC5}"/>
              </a:ext>
            </a:extLst>
          </p:cNvPr>
          <p:cNvSpPr txBox="1"/>
          <p:nvPr/>
        </p:nvSpPr>
        <p:spPr>
          <a:xfrm>
            <a:off x="4348597" y="1780358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435C38-7EFE-0DE7-BBEF-9BFC1AE7B938}"/>
              </a:ext>
            </a:extLst>
          </p:cNvPr>
          <p:cNvSpPr txBox="1"/>
          <p:nvPr/>
        </p:nvSpPr>
        <p:spPr>
          <a:xfrm>
            <a:off x="7949498" y="2830536"/>
            <a:ext cx="3927192" cy="2321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u="sng" spc="-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 URL –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u="sng" spc="-5" dirty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https://github.com/PARTH-MORI/IBM-Data-Science-Professional-Certificate/blob/f2fa5e2c97640ef512b0b7c2ee9326a5c249e1e1/9.Applied%20Data%20Science%20Capstone/Week%201%20Introduction/Data%20Collection%20with%20Web%20Scraping.ipynb </a:t>
            </a:r>
            <a:endParaRPr lang="en-IN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2886</Words>
  <Application>Microsoft Office PowerPoint</Application>
  <PresentationFormat>Widescreen</PresentationFormat>
  <Paragraphs>293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Abadi</vt:lpstr>
      <vt:lpstr>-apple-system</vt:lpstr>
      <vt:lpstr>Arial</vt:lpstr>
      <vt:lpstr>Arial Rounded MT Bold</vt:lpstr>
      <vt:lpstr>Calibri</vt:lpstr>
      <vt:lpstr>Calibri Light</vt:lpstr>
      <vt:lpstr>Carlito</vt:lpstr>
      <vt:lpstr>IBM Plex Mono SemiBold</vt:lpstr>
      <vt:lpstr>Source Sans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parthmori.itb.socet@outlook.com</cp:lastModifiedBy>
  <cp:revision>203</cp:revision>
  <dcterms:created xsi:type="dcterms:W3CDTF">2021-04-29T18:58:34Z</dcterms:created>
  <dcterms:modified xsi:type="dcterms:W3CDTF">2022-05-13T10:28:16Z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